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321" r:id="rId22"/>
    <p:sldId id="324" r:id="rId23"/>
    <p:sldId id="326" r:id="rId24"/>
    <p:sldId id="327" r:id="rId25"/>
    <p:sldId id="328" r:id="rId26"/>
    <p:sldId id="329" r:id="rId27"/>
    <p:sldId id="330" r:id="rId28"/>
    <p:sldId id="331" r:id="rId29"/>
    <p:sldId id="332" r:id="rId30"/>
    <p:sldId id="319" r:id="rId31"/>
  </p:sldIdLst>
  <p:sldSz cx="12192000" cy="6858000"/>
  <p:notesSz cx="6858000" cy="9144000"/>
  <p:embeddedFontLst>
    <p:embeddedFont>
      <p:font typeface="Source Han Sans CN Bold" panose="020B0800000000000000" charset="-122"/>
      <p:bold r:id="rId37"/>
    </p:embeddedFont>
    <p:embeddedFont>
      <p:font typeface="OPPOSans R" panose="00020600040101010101" charset="-122"/>
      <p:regular r:id="rId38"/>
    </p:embeddedFont>
    <p:embeddedFont>
      <p:font typeface="OPPOSans H" panose="00020600040101010101" charset="-122"/>
      <p:regular r:id="rId39"/>
    </p:embeddedFont>
    <p:embeddedFont>
      <p:font typeface="Source Han Sans" panose="020B0400000000000000" charset="-122"/>
      <p:regular r:id="rId40"/>
    </p:embeddedFont>
    <p:embeddedFont>
      <p:font typeface="等线" panose="02010600030101010101" charset="-122"/>
      <p:regular r:id="rId41"/>
    </p:embeddedFont>
    <p:embeddedFont>
      <p:font typeface="Calibri" panose="020F0502020204030204" charset="0"/>
      <p:regular r:id="rId42"/>
      <p:bold r:id="rId43"/>
      <p:italic r:id="rId44"/>
      <p:boldItalic r:id="rId4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  <p:cmAuthor id="1" name="WPS" initials="W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5" Type="http://schemas.openxmlformats.org/officeDocument/2006/relationships/font" Target="fonts/font9.fntdata"/><Relationship Id="rId44" Type="http://schemas.openxmlformats.org/officeDocument/2006/relationships/font" Target="fonts/font8.fntdata"/><Relationship Id="rId43" Type="http://schemas.openxmlformats.org/officeDocument/2006/relationships/font" Target="fonts/font7.fntdata"/><Relationship Id="rId42" Type="http://schemas.openxmlformats.org/officeDocument/2006/relationships/font" Target="fonts/font6.fntdata"/><Relationship Id="rId41" Type="http://schemas.openxmlformats.org/officeDocument/2006/relationships/font" Target="fonts/font5.fntdata"/><Relationship Id="rId40" Type="http://schemas.openxmlformats.org/officeDocument/2006/relationships/font" Target="fonts/font4.fntdata"/><Relationship Id="rId4" Type="http://schemas.openxmlformats.org/officeDocument/2006/relationships/slide" Target="slides/slide2.xml"/><Relationship Id="rId39" Type="http://schemas.openxmlformats.org/officeDocument/2006/relationships/font" Target="fonts/font3.fntdata"/><Relationship Id="rId38" Type="http://schemas.openxmlformats.org/officeDocument/2006/relationships/font" Target="fonts/font2.fntdata"/><Relationship Id="rId37" Type="http://schemas.openxmlformats.org/officeDocument/2006/relationships/font" Target="fonts/font1.fntdata"/><Relationship Id="rId36" Type="http://schemas.openxmlformats.org/officeDocument/2006/relationships/commentAuthors" Target="commentAuthors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notesMaster" Target="notesMasters/notesMaster1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32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39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53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tags" Target="../tags/tag47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26883" y="1484525"/>
            <a:ext cx="7905750" cy="25866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71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电商数据分析：销售排名与趋势洞察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565780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0211" y="516852"/>
            <a:ext cx="3908087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71514" y="7049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79262" y="4393314"/>
            <a:ext cx="296153" cy="296153"/>
          </a:xfrm>
          <a:prstGeom prst="ellipse">
            <a:avLst/>
          </a:prstGeom>
          <a:gradFill>
            <a:gsLst>
              <a:gs pos="34000">
                <a:schemeClr val="accent3">
                  <a:lumMod val="75000"/>
                </a:schemeClr>
              </a:gs>
              <a:gs pos="100000">
                <a:schemeClr val="accent3"/>
              </a:gs>
            </a:gsLst>
            <a:lin ang="2700000" scaled="0"/>
          </a:gradFill>
          <a:ln w="11430" cap="sq">
            <a:solidFill>
              <a:schemeClr val="bg1"/>
            </a:solidFill>
            <a:miter/>
          </a:ln>
          <a:effectLst>
            <a:outerShdw blurRad="121920" dist="45720" dir="2699995" algn="tl" rotWithShape="0">
              <a:schemeClr val="accent1">
                <a:alpha val="52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21436" y="4405152"/>
            <a:ext cx="1023952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：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234477" y="4405152"/>
            <a:ext cx="887681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时间：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190205" y="4422274"/>
            <a:ext cx="801917" cy="2681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059307" y="2302743"/>
            <a:ext cx="3986213" cy="4168775"/>
          </a:xfrm>
          <a:custGeom>
            <a:avLst/>
            <a:gdLst>
              <a:gd name="T0" fmla="*/ 435 w 1252"/>
              <a:gd name="T1" fmla="*/ 647 h 1304"/>
              <a:gd name="T2" fmla="*/ 406 w 1252"/>
              <a:gd name="T3" fmla="*/ 663 h 1304"/>
              <a:gd name="T4" fmla="*/ 175 w 1252"/>
              <a:gd name="T5" fmla="*/ 663 h 1304"/>
              <a:gd name="T6" fmla="*/ 146 w 1252"/>
              <a:gd name="T7" fmla="*/ 647 h 1304"/>
              <a:gd name="T8" fmla="*/ 64 w 1252"/>
              <a:gd name="T9" fmla="*/ 505 h 1304"/>
              <a:gd name="T10" fmla="*/ 6 w 1252"/>
              <a:gd name="T11" fmla="*/ 505 h 1304"/>
              <a:gd name="T12" fmla="*/ 6 w 1252"/>
              <a:gd name="T13" fmla="*/ 505 h 1304"/>
              <a:gd name="T14" fmla="*/ 6 w 1252"/>
              <a:gd name="T15" fmla="*/ 539 h 1304"/>
              <a:gd name="T16" fmla="*/ 107 w 1252"/>
              <a:gd name="T17" fmla="*/ 714 h 1304"/>
              <a:gd name="T18" fmla="*/ 136 w 1252"/>
              <a:gd name="T19" fmla="*/ 731 h 1304"/>
              <a:gd name="T20" fmla="*/ 445 w 1252"/>
              <a:gd name="T21" fmla="*/ 731 h 1304"/>
              <a:gd name="T22" fmla="*/ 474 w 1252"/>
              <a:gd name="T23" fmla="*/ 714 h 1304"/>
              <a:gd name="T24" fmla="*/ 763 w 1252"/>
              <a:gd name="T25" fmla="*/ 213 h 1304"/>
              <a:gd name="T26" fmla="*/ 792 w 1252"/>
              <a:gd name="T27" fmla="*/ 196 h 1304"/>
              <a:gd name="T28" fmla="*/ 1023 w 1252"/>
              <a:gd name="T29" fmla="*/ 196 h 1304"/>
              <a:gd name="T30" fmla="*/ 1052 w 1252"/>
              <a:gd name="T31" fmla="*/ 213 h 1304"/>
              <a:gd name="T32" fmla="*/ 1168 w 1252"/>
              <a:gd name="T33" fmla="*/ 413 h 1304"/>
              <a:gd name="T34" fmla="*/ 1168 w 1252"/>
              <a:gd name="T35" fmla="*/ 446 h 1304"/>
              <a:gd name="T36" fmla="*/ 1052 w 1252"/>
              <a:gd name="T37" fmla="*/ 647 h 1304"/>
              <a:gd name="T38" fmla="*/ 1023 w 1252"/>
              <a:gd name="T39" fmla="*/ 663 h 1304"/>
              <a:gd name="T40" fmla="*/ 792 w 1252"/>
              <a:gd name="T41" fmla="*/ 663 h 1304"/>
              <a:gd name="T42" fmla="*/ 763 w 1252"/>
              <a:gd name="T43" fmla="*/ 647 h 1304"/>
              <a:gd name="T44" fmla="*/ 682 w 1252"/>
              <a:gd name="T45" fmla="*/ 506 h 1304"/>
              <a:gd name="T46" fmla="*/ 623 w 1252"/>
              <a:gd name="T47" fmla="*/ 506 h 1304"/>
              <a:gd name="T48" fmla="*/ 623 w 1252"/>
              <a:gd name="T49" fmla="*/ 506 h 1304"/>
              <a:gd name="T50" fmla="*/ 623 w 1252"/>
              <a:gd name="T51" fmla="*/ 539 h 1304"/>
              <a:gd name="T52" fmla="*/ 724 w 1252"/>
              <a:gd name="T53" fmla="*/ 714 h 1304"/>
              <a:gd name="T54" fmla="*/ 753 w 1252"/>
              <a:gd name="T55" fmla="*/ 731 h 1304"/>
              <a:gd name="T56" fmla="*/ 1062 w 1252"/>
              <a:gd name="T57" fmla="*/ 731 h 1304"/>
              <a:gd name="T58" fmla="*/ 1091 w 1252"/>
              <a:gd name="T59" fmla="*/ 714 h 1304"/>
              <a:gd name="T60" fmla="*/ 1246 w 1252"/>
              <a:gd name="T61" fmla="*/ 446 h 1304"/>
              <a:gd name="T62" fmla="*/ 1246 w 1252"/>
              <a:gd name="T63" fmla="*/ 413 h 1304"/>
              <a:gd name="T64" fmla="*/ 1091 w 1252"/>
              <a:gd name="T65" fmla="*/ 145 h 1304"/>
              <a:gd name="T66" fmla="*/ 1062 w 1252"/>
              <a:gd name="T67" fmla="*/ 129 h 1304"/>
              <a:gd name="T68" fmla="*/ 753 w 1252"/>
              <a:gd name="T69" fmla="*/ 129 h 1304"/>
              <a:gd name="T70" fmla="*/ 724 w 1252"/>
              <a:gd name="T71" fmla="*/ 145 h 1304"/>
              <a:gd name="T72" fmla="*/ 435 w 1252"/>
              <a:gd name="T73" fmla="*/ 647 h 1304"/>
            </a:gdLst>
            <a:ahLst/>
            <a:cxnLst/>
            <a:rect l="0" t="0" r="r" b="b"/>
            <a:pathLst>
              <a:path w="1252" h="1304">
                <a:moveTo>
                  <a:pt x="435" y="647"/>
                </a:moveTo>
                <a:cubicBezTo>
                  <a:pt x="429" y="657"/>
                  <a:pt x="418" y="663"/>
                  <a:pt x="406" y="663"/>
                </a:cubicBezTo>
                <a:cubicBezTo>
                  <a:pt x="175" y="663"/>
                  <a:pt x="175" y="663"/>
                  <a:pt x="175" y="663"/>
                </a:cubicBezTo>
                <a:cubicBezTo>
                  <a:pt x="163" y="663"/>
                  <a:pt x="152" y="657"/>
                  <a:pt x="146" y="647"/>
                </a:cubicBezTo>
                <a:cubicBezTo>
                  <a:pt x="64" y="505"/>
                  <a:pt x="64" y="505"/>
                  <a:pt x="64" y="505"/>
                </a:cubicBezTo>
                <a:cubicBezTo>
                  <a:pt x="51" y="483"/>
                  <a:pt x="19" y="483"/>
                  <a:pt x="6" y="505"/>
                </a:cubicBezTo>
                <a:cubicBezTo>
                  <a:pt x="6" y="505"/>
                  <a:pt x="6" y="505"/>
                  <a:pt x="6" y="505"/>
                </a:cubicBezTo>
                <a:cubicBezTo>
                  <a:pt x="0" y="516"/>
                  <a:pt x="0" y="528"/>
                  <a:pt x="6" y="539"/>
                </a:cubicBezTo>
                <a:cubicBezTo>
                  <a:pt x="107" y="714"/>
                  <a:pt x="107" y="714"/>
                  <a:pt x="107" y="714"/>
                </a:cubicBezTo>
                <a:cubicBezTo>
                  <a:pt x="113" y="724"/>
                  <a:pt x="124" y="731"/>
                  <a:pt x="136" y="731"/>
                </a:cubicBezTo>
                <a:cubicBezTo>
                  <a:pt x="445" y="731"/>
                  <a:pt x="445" y="731"/>
                  <a:pt x="445" y="731"/>
                </a:cubicBezTo>
                <a:cubicBezTo>
                  <a:pt x="457" y="731"/>
                  <a:pt x="468" y="724"/>
                  <a:pt x="474" y="714"/>
                </a:cubicBezTo>
                <a:cubicBezTo>
                  <a:pt x="664" y="384"/>
                  <a:pt x="614" y="471"/>
                  <a:pt x="763" y="213"/>
                </a:cubicBezTo>
                <a:cubicBezTo>
                  <a:pt x="769" y="202"/>
                  <a:pt x="780" y="196"/>
                  <a:pt x="792" y="196"/>
                </a:cubicBezTo>
                <a:cubicBezTo>
                  <a:pt x="1023" y="196"/>
                  <a:pt x="1023" y="196"/>
                  <a:pt x="1023" y="196"/>
                </a:cubicBezTo>
                <a:cubicBezTo>
                  <a:pt x="1035" y="196"/>
                  <a:pt x="1046" y="202"/>
                  <a:pt x="1052" y="213"/>
                </a:cubicBezTo>
                <a:cubicBezTo>
                  <a:pt x="1168" y="413"/>
                  <a:pt x="1168" y="413"/>
                  <a:pt x="1168" y="413"/>
                </a:cubicBezTo>
                <a:cubicBezTo>
                  <a:pt x="1174" y="423"/>
                  <a:pt x="1174" y="436"/>
                  <a:pt x="1168" y="446"/>
                </a:cubicBezTo>
                <a:cubicBezTo>
                  <a:pt x="1052" y="647"/>
                  <a:pt x="1052" y="647"/>
                  <a:pt x="1052" y="647"/>
                </a:cubicBezTo>
                <a:cubicBezTo>
                  <a:pt x="1046" y="657"/>
                  <a:pt x="1035" y="663"/>
                  <a:pt x="1023" y="663"/>
                </a:cubicBezTo>
                <a:cubicBezTo>
                  <a:pt x="792" y="663"/>
                  <a:pt x="792" y="663"/>
                  <a:pt x="792" y="663"/>
                </a:cubicBezTo>
                <a:cubicBezTo>
                  <a:pt x="780" y="663"/>
                  <a:pt x="769" y="657"/>
                  <a:pt x="763" y="647"/>
                </a:cubicBezTo>
                <a:cubicBezTo>
                  <a:pt x="682" y="506"/>
                  <a:pt x="682" y="506"/>
                  <a:pt x="682" y="506"/>
                </a:cubicBezTo>
                <a:cubicBezTo>
                  <a:pt x="669" y="483"/>
                  <a:pt x="636" y="483"/>
                  <a:pt x="623" y="506"/>
                </a:cubicBezTo>
                <a:cubicBezTo>
                  <a:pt x="623" y="506"/>
                  <a:pt x="623" y="506"/>
                  <a:pt x="623" y="506"/>
                </a:cubicBezTo>
                <a:cubicBezTo>
                  <a:pt x="617" y="516"/>
                  <a:pt x="617" y="529"/>
                  <a:pt x="623" y="539"/>
                </a:cubicBezTo>
                <a:cubicBezTo>
                  <a:pt x="724" y="714"/>
                  <a:pt x="724" y="714"/>
                  <a:pt x="724" y="714"/>
                </a:cubicBezTo>
                <a:cubicBezTo>
                  <a:pt x="730" y="724"/>
                  <a:pt x="741" y="731"/>
                  <a:pt x="753" y="731"/>
                </a:cubicBezTo>
                <a:cubicBezTo>
                  <a:pt x="1062" y="731"/>
                  <a:pt x="1062" y="731"/>
                  <a:pt x="1062" y="731"/>
                </a:cubicBezTo>
                <a:cubicBezTo>
                  <a:pt x="1074" y="731"/>
                  <a:pt x="1085" y="724"/>
                  <a:pt x="1091" y="714"/>
                </a:cubicBezTo>
                <a:cubicBezTo>
                  <a:pt x="1246" y="446"/>
                  <a:pt x="1246" y="446"/>
                  <a:pt x="1246" y="446"/>
                </a:cubicBezTo>
                <a:cubicBezTo>
                  <a:pt x="1252" y="436"/>
                  <a:pt x="1252" y="423"/>
                  <a:pt x="1246" y="413"/>
                </a:cubicBezTo>
                <a:cubicBezTo>
                  <a:pt x="1091" y="145"/>
                  <a:pt x="1091" y="145"/>
                  <a:pt x="1091" y="145"/>
                </a:cubicBezTo>
                <a:cubicBezTo>
                  <a:pt x="1085" y="135"/>
                  <a:pt x="1074" y="129"/>
                  <a:pt x="1062" y="129"/>
                </a:cubicBezTo>
                <a:cubicBezTo>
                  <a:pt x="753" y="129"/>
                  <a:pt x="753" y="129"/>
                  <a:pt x="753" y="129"/>
                </a:cubicBezTo>
                <a:cubicBezTo>
                  <a:pt x="741" y="129"/>
                  <a:pt x="730" y="135"/>
                  <a:pt x="724" y="145"/>
                </a:cubicBezTo>
                <a:cubicBezTo>
                  <a:pt x="55" y="1304"/>
                  <a:pt x="808" y="0"/>
                  <a:pt x="435" y="64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7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0800000" scaled="0"/>
          </a:gra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920943" y="2715492"/>
            <a:ext cx="3983038" cy="1924050"/>
          </a:xfrm>
          <a:custGeom>
            <a:avLst/>
            <a:gdLst>
              <a:gd name="T0" fmla="*/ 816 w 1251"/>
              <a:gd name="T1" fmla="*/ 84 h 602"/>
              <a:gd name="T2" fmla="*/ 845 w 1251"/>
              <a:gd name="T3" fmla="*/ 67 h 602"/>
              <a:gd name="T4" fmla="*/ 1076 w 1251"/>
              <a:gd name="T5" fmla="*/ 67 h 602"/>
              <a:gd name="T6" fmla="*/ 1106 w 1251"/>
              <a:gd name="T7" fmla="*/ 84 h 602"/>
              <a:gd name="T8" fmla="*/ 1187 w 1251"/>
              <a:gd name="T9" fmla="*/ 225 h 602"/>
              <a:gd name="T10" fmla="*/ 1245 w 1251"/>
              <a:gd name="T11" fmla="*/ 225 h 602"/>
              <a:gd name="T12" fmla="*/ 1245 w 1251"/>
              <a:gd name="T13" fmla="*/ 225 h 602"/>
              <a:gd name="T14" fmla="*/ 1245 w 1251"/>
              <a:gd name="T15" fmla="*/ 191 h 602"/>
              <a:gd name="T16" fmla="*/ 1144 w 1251"/>
              <a:gd name="T17" fmla="*/ 16 h 602"/>
              <a:gd name="T18" fmla="*/ 1115 w 1251"/>
              <a:gd name="T19" fmla="*/ 0 h 602"/>
              <a:gd name="T20" fmla="*/ 807 w 1251"/>
              <a:gd name="T21" fmla="*/ 0 h 602"/>
              <a:gd name="T22" fmla="*/ 777 w 1251"/>
              <a:gd name="T23" fmla="*/ 16 h 602"/>
              <a:gd name="T24" fmla="*/ 488 w 1251"/>
              <a:gd name="T25" fmla="*/ 518 h 602"/>
              <a:gd name="T26" fmla="*/ 459 w 1251"/>
              <a:gd name="T27" fmla="*/ 534 h 602"/>
              <a:gd name="T28" fmla="*/ 228 w 1251"/>
              <a:gd name="T29" fmla="*/ 534 h 602"/>
              <a:gd name="T30" fmla="*/ 199 w 1251"/>
              <a:gd name="T31" fmla="*/ 518 h 602"/>
              <a:gd name="T32" fmla="*/ 83 w 1251"/>
              <a:gd name="T33" fmla="*/ 317 h 602"/>
              <a:gd name="T34" fmla="*/ 83 w 1251"/>
              <a:gd name="T35" fmla="*/ 284 h 602"/>
              <a:gd name="T36" fmla="*/ 199 w 1251"/>
              <a:gd name="T37" fmla="*/ 84 h 602"/>
              <a:gd name="T38" fmla="*/ 228 w 1251"/>
              <a:gd name="T39" fmla="*/ 67 h 602"/>
              <a:gd name="T40" fmla="*/ 459 w 1251"/>
              <a:gd name="T41" fmla="*/ 67 h 602"/>
              <a:gd name="T42" fmla="*/ 488 w 1251"/>
              <a:gd name="T43" fmla="*/ 84 h 602"/>
              <a:gd name="T44" fmla="*/ 570 w 1251"/>
              <a:gd name="T45" fmla="*/ 225 h 602"/>
              <a:gd name="T46" fmla="*/ 628 w 1251"/>
              <a:gd name="T47" fmla="*/ 225 h 602"/>
              <a:gd name="T48" fmla="*/ 628 w 1251"/>
              <a:gd name="T49" fmla="*/ 225 h 602"/>
              <a:gd name="T50" fmla="*/ 628 w 1251"/>
              <a:gd name="T51" fmla="*/ 191 h 602"/>
              <a:gd name="T52" fmla="*/ 527 w 1251"/>
              <a:gd name="T53" fmla="*/ 16 h 602"/>
              <a:gd name="T54" fmla="*/ 498 w 1251"/>
              <a:gd name="T55" fmla="*/ 0 h 602"/>
              <a:gd name="T56" fmla="*/ 189 w 1251"/>
              <a:gd name="T57" fmla="*/ 0 h 602"/>
              <a:gd name="T58" fmla="*/ 160 w 1251"/>
              <a:gd name="T59" fmla="*/ 16 h 602"/>
              <a:gd name="T60" fmla="*/ 6 w 1251"/>
              <a:gd name="T61" fmla="*/ 284 h 602"/>
              <a:gd name="T62" fmla="*/ 6 w 1251"/>
              <a:gd name="T63" fmla="*/ 317 h 602"/>
              <a:gd name="T64" fmla="*/ 160 w 1251"/>
              <a:gd name="T65" fmla="*/ 585 h 602"/>
              <a:gd name="T66" fmla="*/ 189 w 1251"/>
              <a:gd name="T67" fmla="*/ 602 h 602"/>
              <a:gd name="T68" fmla="*/ 498 w 1251"/>
              <a:gd name="T69" fmla="*/ 602 h 602"/>
              <a:gd name="T70" fmla="*/ 527 w 1251"/>
              <a:gd name="T71" fmla="*/ 585 h 602"/>
              <a:gd name="T72" fmla="*/ 816 w 1251"/>
              <a:gd name="T73" fmla="*/ 84 h 602"/>
            </a:gdLst>
            <a:ahLst/>
            <a:cxnLst/>
            <a:rect l="0" t="0" r="r" b="b"/>
            <a:pathLst>
              <a:path w="1251" h="602">
                <a:moveTo>
                  <a:pt x="816" y="84"/>
                </a:moveTo>
                <a:cubicBezTo>
                  <a:pt x="822" y="73"/>
                  <a:pt x="833" y="67"/>
                  <a:pt x="845" y="67"/>
                </a:cubicBezTo>
                <a:cubicBezTo>
                  <a:pt x="1076" y="67"/>
                  <a:pt x="1076" y="67"/>
                  <a:pt x="1076" y="67"/>
                </a:cubicBezTo>
                <a:cubicBezTo>
                  <a:pt x="1088" y="67"/>
                  <a:pt x="1100" y="73"/>
                  <a:pt x="1106" y="84"/>
                </a:cubicBezTo>
                <a:cubicBezTo>
                  <a:pt x="1187" y="225"/>
                  <a:pt x="1187" y="225"/>
                  <a:pt x="1187" y="225"/>
                </a:cubicBezTo>
                <a:cubicBezTo>
                  <a:pt x="1200" y="247"/>
                  <a:pt x="1233" y="247"/>
                  <a:pt x="1245" y="225"/>
                </a:cubicBezTo>
                <a:cubicBezTo>
                  <a:pt x="1245" y="225"/>
                  <a:pt x="1245" y="225"/>
                  <a:pt x="1245" y="225"/>
                </a:cubicBezTo>
                <a:cubicBezTo>
                  <a:pt x="1251" y="215"/>
                  <a:pt x="1251" y="202"/>
                  <a:pt x="1245" y="191"/>
                </a:cubicBezTo>
                <a:cubicBezTo>
                  <a:pt x="1144" y="16"/>
                  <a:pt x="1144" y="16"/>
                  <a:pt x="1144" y="16"/>
                </a:cubicBezTo>
                <a:cubicBezTo>
                  <a:pt x="1138" y="6"/>
                  <a:pt x="1127" y="0"/>
                  <a:pt x="1115" y="0"/>
                </a:cubicBezTo>
                <a:cubicBezTo>
                  <a:pt x="807" y="0"/>
                  <a:pt x="807" y="0"/>
                  <a:pt x="807" y="0"/>
                </a:cubicBezTo>
                <a:cubicBezTo>
                  <a:pt x="795" y="0"/>
                  <a:pt x="783" y="6"/>
                  <a:pt x="777" y="16"/>
                </a:cubicBezTo>
                <a:cubicBezTo>
                  <a:pt x="777" y="16"/>
                  <a:pt x="557" y="399"/>
                  <a:pt x="488" y="518"/>
                </a:cubicBezTo>
                <a:cubicBezTo>
                  <a:pt x="482" y="528"/>
                  <a:pt x="471" y="534"/>
                  <a:pt x="459" y="534"/>
                </a:cubicBezTo>
                <a:cubicBezTo>
                  <a:pt x="228" y="534"/>
                  <a:pt x="228" y="534"/>
                  <a:pt x="228" y="534"/>
                </a:cubicBezTo>
                <a:cubicBezTo>
                  <a:pt x="216" y="534"/>
                  <a:pt x="205" y="528"/>
                  <a:pt x="199" y="518"/>
                </a:cubicBezTo>
                <a:cubicBezTo>
                  <a:pt x="83" y="317"/>
                  <a:pt x="83" y="317"/>
                  <a:pt x="83" y="317"/>
                </a:cubicBezTo>
                <a:cubicBezTo>
                  <a:pt x="77" y="307"/>
                  <a:pt x="77" y="294"/>
                  <a:pt x="83" y="284"/>
                </a:cubicBezTo>
                <a:cubicBezTo>
                  <a:pt x="199" y="84"/>
                  <a:pt x="199" y="84"/>
                  <a:pt x="199" y="84"/>
                </a:cubicBezTo>
                <a:cubicBezTo>
                  <a:pt x="205" y="73"/>
                  <a:pt x="216" y="67"/>
                  <a:pt x="228" y="67"/>
                </a:cubicBezTo>
                <a:cubicBezTo>
                  <a:pt x="459" y="67"/>
                  <a:pt x="459" y="67"/>
                  <a:pt x="459" y="67"/>
                </a:cubicBezTo>
                <a:cubicBezTo>
                  <a:pt x="471" y="67"/>
                  <a:pt x="482" y="73"/>
                  <a:pt x="488" y="84"/>
                </a:cubicBezTo>
                <a:cubicBezTo>
                  <a:pt x="570" y="225"/>
                  <a:pt x="570" y="225"/>
                  <a:pt x="570" y="225"/>
                </a:cubicBezTo>
                <a:cubicBezTo>
                  <a:pt x="582" y="247"/>
                  <a:pt x="615" y="247"/>
                  <a:pt x="628" y="225"/>
                </a:cubicBezTo>
                <a:cubicBezTo>
                  <a:pt x="628" y="225"/>
                  <a:pt x="628" y="225"/>
                  <a:pt x="628" y="225"/>
                </a:cubicBezTo>
                <a:cubicBezTo>
                  <a:pt x="634" y="214"/>
                  <a:pt x="634" y="201"/>
                  <a:pt x="628" y="191"/>
                </a:cubicBezTo>
                <a:cubicBezTo>
                  <a:pt x="527" y="16"/>
                  <a:pt x="527" y="16"/>
                  <a:pt x="527" y="16"/>
                </a:cubicBezTo>
                <a:cubicBezTo>
                  <a:pt x="521" y="6"/>
                  <a:pt x="510" y="0"/>
                  <a:pt x="498" y="0"/>
                </a:cubicBezTo>
                <a:cubicBezTo>
                  <a:pt x="189" y="0"/>
                  <a:pt x="189" y="0"/>
                  <a:pt x="189" y="0"/>
                </a:cubicBezTo>
                <a:cubicBezTo>
                  <a:pt x="177" y="0"/>
                  <a:pt x="166" y="6"/>
                  <a:pt x="160" y="16"/>
                </a:cubicBezTo>
                <a:cubicBezTo>
                  <a:pt x="6" y="284"/>
                  <a:pt x="6" y="284"/>
                  <a:pt x="6" y="284"/>
                </a:cubicBezTo>
                <a:cubicBezTo>
                  <a:pt x="0" y="294"/>
                  <a:pt x="0" y="307"/>
                  <a:pt x="6" y="317"/>
                </a:cubicBezTo>
                <a:cubicBezTo>
                  <a:pt x="160" y="585"/>
                  <a:pt x="160" y="585"/>
                  <a:pt x="160" y="585"/>
                </a:cubicBezTo>
                <a:cubicBezTo>
                  <a:pt x="166" y="595"/>
                  <a:pt x="177" y="602"/>
                  <a:pt x="189" y="602"/>
                </a:cubicBezTo>
                <a:cubicBezTo>
                  <a:pt x="498" y="602"/>
                  <a:pt x="498" y="602"/>
                  <a:pt x="498" y="602"/>
                </a:cubicBezTo>
                <a:cubicBezTo>
                  <a:pt x="510" y="602"/>
                  <a:pt x="521" y="595"/>
                  <a:pt x="527" y="585"/>
                </a:cubicBezTo>
                <a:cubicBezTo>
                  <a:pt x="558" y="530"/>
                  <a:pt x="585" y="485"/>
                  <a:pt x="816" y="8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7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0800000" scaled="0"/>
          </a:gra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250957" y="1069585"/>
            <a:ext cx="3580679" cy="6936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折扣策略优化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250957" y="1775734"/>
            <a:ext cx="3580679" cy="9244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112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通过分析折扣与销售的关系，发现不同折扣率对销售的影响程度，商家可以调整折扣策略，如针对高折扣敏感的产品设置更具吸引力的折扣，提高销售量和销售额。
同时，避免过度折扣导致利润损失，实现销售增长与利润平衡。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259754" y="4702933"/>
            <a:ext cx="3580679" cy="6936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折扣对平均销售额的影响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259754" y="5409082"/>
            <a:ext cx="3580679" cy="9244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84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按折扣率分组，计算不同折扣率下的平均销售额和订单数量，分析折扣对销售的促进作用，通过可视化图表展示折扣与平均销售额的关系，帮助商家制定合理的折扣策略。
示例代码片段：discount_analysis = df.groupBy("Discount").agg(avg("Sales").alias("Avg_Sales"), count("Order ID").alias("Order_Count"))，体现折扣分析数据的生成过程。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635599" y="3314700"/>
            <a:ext cx="682418" cy="61869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95149" y="3314700"/>
            <a:ext cx="639318" cy="61869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764520" y="3314700"/>
            <a:ext cx="571148" cy="6186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186468" y="4702933"/>
            <a:ext cx="3580679" cy="6936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折扣分析的可视化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186468" y="5409082"/>
            <a:ext cx="3580679" cy="9244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112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使用散点图将折扣分析数据可视化，以折扣率为横轴，平均销售额为纵轴，订单数量为点的大小，直观展示折扣对销售的综合影响，增强分析结果的可理解性。
图表设计注重数据的准确性和可视化效果，为商家提供直观的决策依据。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0800000" flipH="1">
            <a:off x="269226" y="423393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1">
            <a:off x="269226" y="223658"/>
            <a:ext cx="146190" cy="600124"/>
          </a:xfrm>
          <a:custGeom>
            <a:avLst/>
            <a:gdLst>
              <a:gd name="connsiteX0" fmla="*/ 0 w 146190"/>
              <a:gd name="connsiteY0" fmla="*/ 181167 h 600124"/>
              <a:gd name="connsiteX1" fmla="*/ 1566 w 146190"/>
              <a:gd name="connsiteY1" fmla="*/ 181167 h 600124"/>
              <a:gd name="connsiteX2" fmla="*/ 145523 w 146190"/>
              <a:gd name="connsiteY2" fmla="*/ 76109 h 600124"/>
              <a:gd name="connsiteX3" fmla="*/ 146190 w 146190"/>
              <a:gd name="connsiteY3" fmla="*/ 75663 h 600124"/>
              <a:gd name="connsiteX4" fmla="*/ 146190 w 146190"/>
              <a:gd name="connsiteY4" fmla="*/ 0 h 600124"/>
              <a:gd name="connsiteX5" fmla="*/ 145523 w 146190"/>
              <a:gd name="connsiteY5" fmla="*/ 0 h 600124"/>
              <a:gd name="connsiteX6" fmla="*/ 957 w 146190"/>
              <a:gd name="connsiteY6" fmla="*/ 105502 h 600124"/>
              <a:gd name="connsiteX7" fmla="*/ 0 w 146190"/>
              <a:gd name="connsiteY7" fmla="*/ 105502 h 600124"/>
              <a:gd name="connsiteX8" fmla="*/ 0 w 146190"/>
              <a:gd name="connsiteY8" fmla="*/ 106200 h 600124"/>
              <a:gd name="connsiteX9" fmla="*/ 0 w 146190"/>
              <a:gd name="connsiteY9" fmla="*/ 600124 h 600124"/>
              <a:gd name="connsiteX10" fmla="*/ 1566 w 146190"/>
              <a:gd name="connsiteY10" fmla="*/ 600124 h 600124"/>
              <a:gd name="connsiteX11" fmla="*/ 145523 w 146190"/>
              <a:gd name="connsiteY11" fmla="*/ 495066 h 600124"/>
              <a:gd name="connsiteX12" fmla="*/ 146190 w 146190"/>
              <a:gd name="connsiteY12" fmla="*/ 494621 h 600124"/>
              <a:gd name="connsiteX13" fmla="*/ 146190 w 146190"/>
              <a:gd name="connsiteY13" fmla="*/ 419877 h 600124"/>
              <a:gd name="connsiteX14" fmla="*/ 146190 w 146190"/>
              <a:gd name="connsiteY14" fmla="*/ 418957 h 600124"/>
              <a:gd name="connsiteX15" fmla="*/ 146190 w 146190"/>
              <a:gd name="connsiteY15" fmla="*/ 351508 h 600124"/>
              <a:gd name="connsiteX16" fmla="*/ 146190 w 146190"/>
              <a:gd name="connsiteY16" fmla="*/ 344214 h 600124"/>
              <a:gd name="connsiteX17" fmla="*/ 146190 w 146190"/>
              <a:gd name="connsiteY17" fmla="*/ 294886 h 600124"/>
              <a:gd name="connsiteX18" fmla="*/ 146190 w 146190"/>
              <a:gd name="connsiteY18" fmla="*/ 275845 h 600124"/>
              <a:gd name="connsiteX19" fmla="*/ 146190 w 146190"/>
              <a:gd name="connsiteY19" fmla="*/ 275398 h 600124"/>
              <a:gd name="connsiteX20" fmla="*/ 146190 w 146190"/>
              <a:gd name="connsiteY20" fmla="*/ 220142 h 600124"/>
              <a:gd name="connsiteX21" fmla="*/ 146190 w 146190"/>
              <a:gd name="connsiteY21" fmla="*/ 219222 h 600124"/>
              <a:gd name="connsiteX22" fmla="*/ 146190 w 146190"/>
              <a:gd name="connsiteY22" fmla="*/ 199735 h 600124"/>
              <a:gd name="connsiteX23" fmla="*/ 146190 w 146190"/>
              <a:gd name="connsiteY23" fmla="*/ 151773 h 600124"/>
              <a:gd name="connsiteX24" fmla="*/ 146190 w 146190"/>
              <a:gd name="connsiteY24" fmla="*/ 144479 h 600124"/>
              <a:gd name="connsiteX25" fmla="*/ 146190 w 146190"/>
              <a:gd name="connsiteY25" fmla="*/ 76110 h 600124"/>
              <a:gd name="connsiteX26" fmla="*/ 145523 w 146190"/>
              <a:gd name="connsiteY26" fmla="*/ 76110 h 600124"/>
              <a:gd name="connsiteX27" fmla="*/ 957 w 146190"/>
              <a:gd name="connsiteY27" fmla="*/ 181612 h 600124"/>
              <a:gd name="connsiteX28" fmla="*/ 0 w 146190"/>
              <a:gd name="connsiteY28" fmla="*/ 181612 h 600124"/>
              <a:gd name="connsiteX29" fmla="*/ 0 w 146190"/>
              <a:gd name="connsiteY29" fmla="*/ 182310 h 600124"/>
              <a:gd name="connsiteX30" fmla="*/ 0 w 146190"/>
              <a:gd name="connsiteY30" fmla="*/ 249981 h 600124"/>
              <a:gd name="connsiteX31" fmla="*/ 0 w 146190"/>
              <a:gd name="connsiteY31" fmla="*/ 250679 h 600124"/>
              <a:gd name="connsiteX32" fmla="*/ 0 w 146190"/>
              <a:gd name="connsiteY32" fmla="*/ 257276 h 600124"/>
              <a:gd name="connsiteX33" fmla="*/ 0 w 146190"/>
              <a:gd name="connsiteY33" fmla="*/ 305237 h 600124"/>
              <a:gd name="connsiteX34" fmla="*/ 0 w 146190"/>
              <a:gd name="connsiteY34" fmla="*/ 305936 h 600124"/>
              <a:gd name="connsiteX35" fmla="*/ 0 w 146190"/>
              <a:gd name="connsiteY35" fmla="*/ 324724 h 600124"/>
              <a:gd name="connsiteX36" fmla="*/ 0 w 146190"/>
              <a:gd name="connsiteY36" fmla="*/ 325423 h 600124"/>
              <a:gd name="connsiteX37" fmla="*/ 0 w 146190"/>
              <a:gd name="connsiteY37" fmla="*/ 325646 h 600124"/>
              <a:gd name="connsiteX38" fmla="*/ 0 w 146190"/>
              <a:gd name="connsiteY38" fmla="*/ 380902 h 600124"/>
              <a:gd name="connsiteX39" fmla="*/ 0 w 146190"/>
              <a:gd name="connsiteY39" fmla="*/ 381347 h 600124"/>
              <a:gd name="connsiteX40" fmla="*/ 0 w 146190"/>
              <a:gd name="connsiteY40" fmla="*/ 382045 h 600124"/>
              <a:gd name="connsiteX41" fmla="*/ 0 w 146190"/>
              <a:gd name="connsiteY41" fmla="*/ 400389 h 600124"/>
              <a:gd name="connsiteX42" fmla="*/ 0 w 146190"/>
              <a:gd name="connsiteY42" fmla="*/ 449716 h 600124"/>
              <a:gd name="connsiteX43" fmla="*/ 0 w 146190"/>
              <a:gd name="connsiteY43" fmla="*/ 450414 h 600124"/>
              <a:gd name="connsiteX44" fmla="*/ 0 w 146190"/>
              <a:gd name="connsiteY44" fmla="*/ 457011 h 600124"/>
              <a:gd name="connsiteX45" fmla="*/ 0 w 146190"/>
              <a:gd name="connsiteY45" fmla="*/ 524459 h 600124"/>
              <a:gd name="connsiteX46" fmla="*/ 0 w 146190"/>
              <a:gd name="connsiteY46" fmla="*/ 525158 h 600124"/>
              <a:gd name="connsiteX47" fmla="*/ 0 w 146190"/>
              <a:gd name="connsiteY47" fmla="*/ 525381 h 600124"/>
            </a:gdLst>
            <a:ahLst/>
            <a:cxnLst/>
            <a:rect l="l" t="t" r="r" b="b"/>
            <a:pathLst>
              <a:path w="146190" h="600124">
                <a:moveTo>
                  <a:pt x="0" y="181167"/>
                </a:moveTo>
                <a:lnTo>
                  <a:pt x="1566" y="181167"/>
                </a:lnTo>
                <a:lnTo>
                  <a:pt x="145523" y="76109"/>
                </a:lnTo>
                <a:lnTo>
                  <a:pt x="146190" y="75663"/>
                </a:lnTo>
                <a:lnTo>
                  <a:pt x="146190" y="0"/>
                </a:lnTo>
                <a:lnTo>
                  <a:pt x="145523" y="0"/>
                </a:lnTo>
                <a:lnTo>
                  <a:pt x="957" y="105502"/>
                </a:lnTo>
                <a:lnTo>
                  <a:pt x="0" y="105502"/>
                </a:lnTo>
                <a:lnTo>
                  <a:pt x="0" y="106200"/>
                </a:lnTo>
                <a:close/>
                <a:moveTo>
                  <a:pt x="0" y="600124"/>
                </a:moveTo>
                <a:lnTo>
                  <a:pt x="1566" y="600124"/>
                </a:lnTo>
                <a:lnTo>
                  <a:pt x="145523" y="495066"/>
                </a:lnTo>
                <a:lnTo>
                  <a:pt x="146190" y="494621"/>
                </a:lnTo>
                <a:lnTo>
                  <a:pt x="146190" y="419877"/>
                </a:lnTo>
                <a:lnTo>
                  <a:pt x="146190" y="418957"/>
                </a:lnTo>
                <a:lnTo>
                  <a:pt x="146190" y="351508"/>
                </a:lnTo>
                <a:lnTo>
                  <a:pt x="146190" y="344214"/>
                </a:lnTo>
                <a:lnTo>
                  <a:pt x="146190" y="294886"/>
                </a:lnTo>
                <a:lnTo>
                  <a:pt x="146190" y="275845"/>
                </a:lnTo>
                <a:lnTo>
                  <a:pt x="146190" y="275398"/>
                </a:lnTo>
                <a:lnTo>
                  <a:pt x="146190" y="220142"/>
                </a:lnTo>
                <a:lnTo>
                  <a:pt x="146190" y="219222"/>
                </a:lnTo>
                <a:lnTo>
                  <a:pt x="146190" y="199735"/>
                </a:lnTo>
                <a:lnTo>
                  <a:pt x="146190" y="151773"/>
                </a:lnTo>
                <a:lnTo>
                  <a:pt x="146190" y="144479"/>
                </a:lnTo>
                <a:lnTo>
                  <a:pt x="146190" y="76110"/>
                </a:lnTo>
                <a:lnTo>
                  <a:pt x="145523" y="76110"/>
                </a:lnTo>
                <a:lnTo>
                  <a:pt x="957" y="181612"/>
                </a:lnTo>
                <a:lnTo>
                  <a:pt x="0" y="181612"/>
                </a:lnTo>
                <a:lnTo>
                  <a:pt x="0" y="182310"/>
                </a:lnTo>
                <a:lnTo>
                  <a:pt x="0" y="249981"/>
                </a:lnTo>
                <a:lnTo>
                  <a:pt x="0" y="250679"/>
                </a:lnTo>
                <a:lnTo>
                  <a:pt x="0" y="257276"/>
                </a:lnTo>
                <a:lnTo>
                  <a:pt x="0" y="305237"/>
                </a:lnTo>
                <a:lnTo>
                  <a:pt x="0" y="305936"/>
                </a:lnTo>
                <a:lnTo>
                  <a:pt x="0" y="324724"/>
                </a:lnTo>
                <a:lnTo>
                  <a:pt x="0" y="325423"/>
                </a:lnTo>
                <a:lnTo>
                  <a:pt x="0" y="325646"/>
                </a:lnTo>
                <a:lnTo>
                  <a:pt x="0" y="380902"/>
                </a:lnTo>
                <a:lnTo>
                  <a:pt x="0" y="381347"/>
                </a:lnTo>
                <a:lnTo>
                  <a:pt x="0" y="382045"/>
                </a:lnTo>
                <a:lnTo>
                  <a:pt x="0" y="400389"/>
                </a:lnTo>
                <a:lnTo>
                  <a:pt x="0" y="449716"/>
                </a:lnTo>
                <a:lnTo>
                  <a:pt x="0" y="450414"/>
                </a:lnTo>
                <a:lnTo>
                  <a:pt x="0" y="457011"/>
                </a:lnTo>
                <a:lnTo>
                  <a:pt x="0" y="524459"/>
                </a:lnTo>
                <a:lnTo>
                  <a:pt x="0" y="525158"/>
                </a:lnTo>
                <a:lnTo>
                  <a:pt x="0" y="52538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1">
            <a:off x="269226" y="223658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415416" y="329859"/>
            <a:ext cx="73692" cy="493701"/>
          </a:xfrm>
          <a:custGeom>
            <a:avLst/>
            <a:gdLst>
              <a:gd name="connsiteX0" fmla="*/ 73692 w 73692"/>
              <a:gd name="connsiteY0" fmla="*/ 493701 h 493701"/>
              <a:gd name="connsiteX1" fmla="*/ 0 w 73692"/>
              <a:gd name="connsiteY1" fmla="*/ 493701 h 493701"/>
              <a:gd name="connsiteX2" fmla="*/ 0 w 73692"/>
              <a:gd name="connsiteY2" fmla="*/ 293966 h 493701"/>
              <a:gd name="connsiteX3" fmla="*/ 0 w 73692"/>
              <a:gd name="connsiteY3" fmla="*/ 199735 h 493701"/>
              <a:gd name="connsiteX4" fmla="*/ 0 w 73692"/>
              <a:gd name="connsiteY4" fmla="*/ 0 h 493701"/>
              <a:gd name="connsiteX5" fmla="*/ 73692 w 73692"/>
              <a:gd name="connsiteY5" fmla="*/ 0 h 493701"/>
              <a:gd name="connsiteX6" fmla="*/ 73692 w 73692"/>
              <a:gd name="connsiteY6" fmla="*/ 199735 h 493701"/>
              <a:gd name="connsiteX7" fmla="*/ 73692 w 73692"/>
              <a:gd name="connsiteY7" fmla="*/ 293966 h 493701"/>
            </a:gdLst>
            <a:ahLst/>
            <a:cxnLst/>
            <a:rect l="l" t="t" r="r" b="b"/>
            <a:pathLst>
              <a:path w="73692" h="493701">
                <a:moveTo>
                  <a:pt x="73692" y="493701"/>
                </a:moveTo>
                <a:lnTo>
                  <a:pt x="0" y="493701"/>
                </a:lnTo>
                <a:lnTo>
                  <a:pt x="0" y="293966"/>
                </a:lnTo>
                <a:lnTo>
                  <a:pt x="0" y="199735"/>
                </a:lnTo>
                <a:lnTo>
                  <a:pt x="0" y="0"/>
                </a:lnTo>
                <a:lnTo>
                  <a:pt x="73692" y="0"/>
                </a:lnTo>
                <a:lnTo>
                  <a:pt x="73692" y="199735"/>
                </a:lnTo>
                <a:lnTo>
                  <a:pt x="73692" y="2939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10556" y="360216"/>
            <a:ext cx="1080905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折扣与销售的关系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5324199"/>
            <a:ext cx="10858500" cy="7200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>
            <a:off x="4355300" y="1868201"/>
            <a:ext cx="3456000" cy="3456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43300" y="3509525"/>
            <a:ext cx="2880000" cy="16361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9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分析运输成本与销售额的关系，商家可以在保证销售的前提下，选择成本效益最高的运输方式，降低运输成本，提高利润空间。
通过比较不同运输方式的销售和成本数据，找到最优的运输方案，实现销售与成本的平衡。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43300" y="2794359"/>
            <a:ext cx="28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运输成本与销售的平衡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887458" y="2263712"/>
            <a:ext cx="391685" cy="447317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  <a:miter/>
          </a:ln>
        </p:spPr>
        <p:txBody>
          <a:bodyPr vert="horz" wrap="square" lIns="38090" tIns="38090" rIns="38090" bIns="3809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09558" y="3509525"/>
            <a:ext cx="2880000" cy="16361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3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按运输方式分组，统计各运输方式的总销售额、平均运输成本和订单数量，分析不同运输方式对销售的影响，为选择合适的运输方式提供数据支持。
示例代码片段：shipping_analysis = df.groupBy("Ship Mode").agg(sum("Sales").alias("Total_Sales"), avg("Shipping Cost").alias("Avg_Shipping_Cost"), count("Order ID").alias("Order_Count"))，明确运输方式分析数据的生成方式。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09558" y="2794359"/>
            <a:ext cx="28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不同运输方式的销售表现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89742" y="3509525"/>
            <a:ext cx="2880000" cy="16361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9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根据运输方式分析结果，商家可以制定灵活的运输策略，如对于高价值商品选择快速但成本较高的运输方式，确保及时交付；对于低价值商品选择成本较低的运输方式，降低运输成本。
同时，考虑运输时间和服务质量对客户满意度的影响，综合评估运输方式的选择。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89742" y="2794359"/>
            <a:ext cx="28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运输方式选择的策略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234468" y="2263712"/>
            <a:ext cx="430180" cy="447317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  <a:miter/>
          </a:ln>
        </p:spPr>
        <p:txBody>
          <a:bodyPr vert="horz" wrap="square" lIns="38090" tIns="38090" rIns="38090" bIns="3809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506084" y="2302373"/>
            <a:ext cx="447317" cy="369994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  <a:miter/>
          </a:ln>
        </p:spPr>
        <p:txBody>
          <a:bodyPr vert="horz" wrap="square" lIns="38090" tIns="38090" rIns="38090" bIns="3809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0800000" flipH="1">
            <a:off x="269226" y="423393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1">
            <a:off x="269226" y="223658"/>
            <a:ext cx="146190" cy="600124"/>
          </a:xfrm>
          <a:custGeom>
            <a:avLst/>
            <a:gdLst>
              <a:gd name="connsiteX0" fmla="*/ 0 w 146190"/>
              <a:gd name="connsiteY0" fmla="*/ 181167 h 600124"/>
              <a:gd name="connsiteX1" fmla="*/ 1566 w 146190"/>
              <a:gd name="connsiteY1" fmla="*/ 181167 h 600124"/>
              <a:gd name="connsiteX2" fmla="*/ 145523 w 146190"/>
              <a:gd name="connsiteY2" fmla="*/ 76109 h 600124"/>
              <a:gd name="connsiteX3" fmla="*/ 146190 w 146190"/>
              <a:gd name="connsiteY3" fmla="*/ 75663 h 600124"/>
              <a:gd name="connsiteX4" fmla="*/ 146190 w 146190"/>
              <a:gd name="connsiteY4" fmla="*/ 0 h 600124"/>
              <a:gd name="connsiteX5" fmla="*/ 145523 w 146190"/>
              <a:gd name="connsiteY5" fmla="*/ 0 h 600124"/>
              <a:gd name="connsiteX6" fmla="*/ 957 w 146190"/>
              <a:gd name="connsiteY6" fmla="*/ 105502 h 600124"/>
              <a:gd name="connsiteX7" fmla="*/ 0 w 146190"/>
              <a:gd name="connsiteY7" fmla="*/ 105502 h 600124"/>
              <a:gd name="connsiteX8" fmla="*/ 0 w 146190"/>
              <a:gd name="connsiteY8" fmla="*/ 106200 h 600124"/>
              <a:gd name="connsiteX9" fmla="*/ 0 w 146190"/>
              <a:gd name="connsiteY9" fmla="*/ 600124 h 600124"/>
              <a:gd name="connsiteX10" fmla="*/ 1566 w 146190"/>
              <a:gd name="connsiteY10" fmla="*/ 600124 h 600124"/>
              <a:gd name="connsiteX11" fmla="*/ 145523 w 146190"/>
              <a:gd name="connsiteY11" fmla="*/ 495066 h 600124"/>
              <a:gd name="connsiteX12" fmla="*/ 146190 w 146190"/>
              <a:gd name="connsiteY12" fmla="*/ 494621 h 600124"/>
              <a:gd name="connsiteX13" fmla="*/ 146190 w 146190"/>
              <a:gd name="connsiteY13" fmla="*/ 419877 h 600124"/>
              <a:gd name="connsiteX14" fmla="*/ 146190 w 146190"/>
              <a:gd name="connsiteY14" fmla="*/ 418957 h 600124"/>
              <a:gd name="connsiteX15" fmla="*/ 146190 w 146190"/>
              <a:gd name="connsiteY15" fmla="*/ 351508 h 600124"/>
              <a:gd name="connsiteX16" fmla="*/ 146190 w 146190"/>
              <a:gd name="connsiteY16" fmla="*/ 344214 h 600124"/>
              <a:gd name="connsiteX17" fmla="*/ 146190 w 146190"/>
              <a:gd name="connsiteY17" fmla="*/ 294886 h 600124"/>
              <a:gd name="connsiteX18" fmla="*/ 146190 w 146190"/>
              <a:gd name="connsiteY18" fmla="*/ 275845 h 600124"/>
              <a:gd name="connsiteX19" fmla="*/ 146190 w 146190"/>
              <a:gd name="connsiteY19" fmla="*/ 275398 h 600124"/>
              <a:gd name="connsiteX20" fmla="*/ 146190 w 146190"/>
              <a:gd name="connsiteY20" fmla="*/ 220142 h 600124"/>
              <a:gd name="connsiteX21" fmla="*/ 146190 w 146190"/>
              <a:gd name="connsiteY21" fmla="*/ 219222 h 600124"/>
              <a:gd name="connsiteX22" fmla="*/ 146190 w 146190"/>
              <a:gd name="connsiteY22" fmla="*/ 199735 h 600124"/>
              <a:gd name="connsiteX23" fmla="*/ 146190 w 146190"/>
              <a:gd name="connsiteY23" fmla="*/ 151773 h 600124"/>
              <a:gd name="connsiteX24" fmla="*/ 146190 w 146190"/>
              <a:gd name="connsiteY24" fmla="*/ 144479 h 600124"/>
              <a:gd name="connsiteX25" fmla="*/ 146190 w 146190"/>
              <a:gd name="connsiteY25" fmla="*/ 76110 h 600124"/>
              <a:gd name="connsiteX26" fmla="*/ 145523 w 146190"/>
              <a:gd name="connsiteY26" fmla="*/ 76110 h 600124"/>
              <a:gd name="connsiteX27" fmla="*/ 957 w 146190"/>
              <a:gd name="connsiteY27" fmla="*/ 181612 h 600124"/>
              <a:gd name="connsiteX28" fmla="*/ 0 w 146190"/>
              <a:gd name="connsiteY28" fmla="*/ 181612 h 600124"/>
              <a:gd name="connsiteX29" fmla="*/ 0 w 146190"/>
              <a:gd name="connsiteY29" fmla="*/ 182310 h 600124"/>
              <a:gd name="connsiteX30" fmla="*/ 0 w 146190"/>
              <a:gd name="connsiteY30" fmla="*/ 249981 h 600124"/>
              <a:gd name="connsiteX31" fmla="*/ 0 w 146190"/>
              <a:gd name="connsiteY31" fmla="*/ 250679 h 600124"/>
              <a:gd name="connsiteX32" fmla="*/ 0 w 146190"/>
              <a:gd name="connsiteY32" fmla="*/ 257276 h 600124"/>
              <a:gd name="connsiteX33" fmla="*/ 0 w 146190"/>
              <a:gd name="connsiteY33" fmla="*/ 305237 h 600124"/>
              <a:gd name="connsiteX34" fmla="*/ 0 w 146190"/>
              <a:gd name="connsiteY34" fmla="*/ 305936 h 600124"/>
              <a:gd name="connsiteX35" fmla="*/ 0 w 146190"/>
              <a:gd name="connsiteY35" fmla="*/ 324724 h 600124"/>
              <a:gd name="connsiteX36" fmla="*/ 0 w 146190"/>
              <a:gd name="connsiteY36" fmla="*/ 325423 h 600124"/>
              <a:gd name="connsiteX37" fmla="*/ 0 w 146190"/>
              <a:gd name="connsiteY37" fmla="*/ 325646 h 600124"/>
              <a:gd name="connsiteX38" fmla="*/ 0 w 146190"/>
              <a:gd name="connsiteY38" fmla="*/ 380902 h 600124"/>
              <a:gd name="connsiteX39" fmla="*/ 0 w 146190"/>
              <a:gd name="connsiteY39" fmla="*/ 381347 h 600124"/>
              <a:gd name="connsiteX40" fmla="*/ 0 w 146190"/>
              <a:gd name="connsiteY40" fmla="*/ 382045 h 600124"/>
              <a:gd name="connsiteX41" fmla="*/ 0 w 146190"/>
              <a:gd name="connsiteY41" fmla="*/ 400389 h 600124"/>
              <a:gd name="connsiteX42" fmla="*/ 0 w 146190"/>
              <a:gd name="connsiteY42" fmla="*/ 449716 h 600124"/>
              <a:gd name="connsiteX43" fmla="*/ 0 w 146190"/>
              <a:gd name="connsiteY43" fmla="*/ 450414 h 600124"/>
              <a:gd name="connsiteX44" fmla="*/ 0 w 146190"/>
              <a:gd name="connsiteY44" fmla="*/ 457011 h 600124"/>
              <a:gd name="connsiteX45" fmla="*/ 0 w 146190"/>
              <a:gd name="connsiteY45" fmla="*/ 524459 h 600124"/>
              <a:gd name="connsiteX46" fmla="*/ 0 w 146190"/>
              <a:gd name="connsiteY46" fmla="*/ 525158 h 600124"/>
              <a:gd name="connsiteX47" fmla="*/ 0 w 146190"/>
              <a:gd name="connsiteY47" fmla="*/ 525381 h 600124"/>
            </a:gdLst>
            <a:ahLst/>
            <a:cxnLst/>
            <a:rect l="l" t="t" r="r" b="b"/>
            <a:pathLst>
              <a:path w="146190" h="600124">
                <a:moveTo>
                  <a:pt x="0" y="181167"/>
                </a:moveTo>
                <a:lnTo>
                  <a:pt x="1566" y="181167"/>
                </a:lnTo>
                <a:lnTo>
                  <a:pt x="145523" y="76109"/>
                </a:lnTo>
                <a:lnTo>
                  <a:pt x="146190" y="75663"/>
                </a:lnTo>
                <a:lnTo>
                  <a:pt x="146190" y="0"/>
                </a:lnTo>
                <a:lnTo>
                  <a:pt x="145523" y="0"/>
                </a:lnTo>
                <a:lnTo>
                  <a:pt x="957" y="105502"/>
                </a:lnTo>
                <a:lnTo>
                  <a:pt x="0" y="105502"/>
                </a:lnTo>
                <a:lnTo>
                  <a:pt x="0" y="106200"/>
                </a:lnTo>
                <a:close/>
                <a:moveTo>
                  <a:pt x="0" y="600124"/>
                </a:moveTo>
                <a:lnTo>
                  <a:pt x="1566" y="600124"/>
                </a:lnTo>
                <a:lnTo>
                  <a:pt x="145523" y="495066"/>
                </a:lnTo>
                <a:lnTo>
                  <a:pt x="146190" y="494621"/>
                </a:lnTo>
                <a:lnTo>
                  <a:pt x="146190" y="419877"/>
                </a:lnTo>
                <a:lnTo>
                  <a:pt x="146190" y="418957"/>
                </a:lnTo>
                <a:lnTo>
                  <a:pt x="146190" y="351508"/>
                </a:lnTo>
                <a:lnTo>
                  <a:pt x="146190" y="344214"/>
                </a:lnTo>
                <a:lnTo>
                  <a:pt x="146190" y="294886"/>
                </a:lnTo>
                <a:lnTo>
                  <a:pt x="146190" y="275845"/>
                </a:lnTo>
                <a:lnTo>
                  <a:pt x="146190" y="275398"/>
                </a:lnTo>
                <a:lnTo>
                  <a:pt x="146190" y="220142"/>
                </a:lnTo>
                <a:lnTo>
                  <a:pt x="146190" y="219222"/>
                </a:lnTo>
                <a:lnTo>
                  <a:pt x="146190" y="199735"/>
                </a:lnTo>
                <a:lnTo>
                  <a:pt x="146190" y="151773"/>
                </a:lnTo>
                <a:lnTo>
                  <a:pt x="146190" y="144479"/>
                </a:lnTo>
                <a:lnTo>
                  <a:pt x="146190" y="76110"/>
                </a:lnTo>
                <a:lnTo>
                  <a:pt x="145523" y="76110"/>
                </a:lnTo>
                <a:lnTo>
                  <a:pt x="957" y="181612"/>
                </a:lnTo>
                <a:lnTo>
                  <a:pt x="0" y="181612"/>
                </a:lnTo>
                <a:lnTo>
                  <a:pt x="0" y="182310"/>
                </a:lnTo>
                <a:lnTo>
                  <a:pt x="0" y="249981"/>
                </a:lnTo>
                <a:lnTo>
                  <a:pt x="0" y="250679"/>
                </a:lnTo>
                <a:lnTo>
                  <a:pt x="0" y="257276"/>
                </a:lnTo>
                <a:lnTo>
                  <a:pt x="0" y="305237"/>
                </a:lnTo>
                <a:lnTo>
                  <a:pt x="0" y="305936"/>
                </a:lnTo>
                <a:lnTo>
                  <a:pt x="0" y="324724"/>
                </a:lnTo>
                <a:lnTo>
                  <a:pt x="0" y="325423"/>
                </a:lnTo>
                <a:lnTo>
                  <a:pt x="0" y="325646"/>
                </a:lnTo>
                <a:lnTo>
                  <a:pt x="0" y="380902"/>
                </a:lnTo>
                <a:lnTo>
                  <a:pt x="0" y="381347"/>
                </a:lnTo>
                <a:lnTo>
                  <a:pt x="0" y="382045"/>
                </a:lnTo>
                <a:lnTo>
                  <a:pt x="0" y="400389"/>
                </a:lnTo>
                <a:lnTo>
                  <a:pt x="0" y="449716"/>
                </a:lnTo>
                <a:lnTo>
                  <a:pt x="0" y="450414"/>
                </a:lnTo>
                <a:lnTo>
                  <a:pt x="0" y="457011"/>
                </a:lnTo>
                <a:lnTo>
                  <a:pt x="0" y="524459"/>
                </a:lnTo>
                <a:lnTo>
                  <a:pt x="0" y="525158"/>
                </a:lnTo>
                <a:lnTo>
                  <a:pt x="0" y="52538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1">
            <a:off x="269226" y="223658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415416" y="329859"/>
            <a:ext cx="73692" cy="493701"/>
          </a:xfrm>
          <a:custGeom>
            <a:avLst/>
            <a:gdLst>
              <a:gd name="connsiteX0" fmla="*/ 73692 w 73692"/>
              <a:gd name="connsiteY0" fmla="*/ 493701 h 493701"/>
              <a:gd name="connsiteX1" fmla="*/ 0 w 73692"/>
              <a:gd name="connsiteY1" fmla="*/ 493701 h 493701"/>
              <a:gd name="connsiteX2" fmla="*/ 0 w 73692"/>
              <a:gd name="connsiteY2" fmla="*/ 293966 h 493701"/>
              <a:gd name="connsiteX3" fmla="*/ 0 w 73692"/>
              <a:gd name="connsiteY3" fmla="*/ 199735 h 493701"/>
              <a:gd name="connsiteX4" fmla="*/ 0 w 73692"/>
              <a:gd name="connsiteY4" fmla="*/ 0 h 493701"/>
              <a:gd name="connsiteX5" fmla="*/ 73692 w 73692"/>
              <a:gd name="connsiteY5" fmla="*/ 0 h 493701"/>
              <a:gd name="connsiteX6" fmla="*/ 73692 w 73692"/>
              <a:gd name="connsiteY6" fmla="*/ 199735 h 493701"/>
              <a:gd name="connsiteX7" fmla="*/ 73692 w 73692"/>
              <a:gd name="connsiteY7" fmla="*/ 293966 h 493701"/>
            </a:gdLst>
            <a:ahLst/>
            <a:cxnLst/>
            <a:rect l="l" t="t" r="r" b="b"/>
            <a:pathLst>
              <a:path w="73692" h="493701">
                <a:moveTo>
                  <a:pt x="73692" y="493701"/>
                </a:moveTo>
                <a:lnTo>
                  <a:pt x="0" y="493701"/>
                </a:lnTo>
                <a:lnTo>
                  <a:pt x="0" y="293966"/>
                </a:lnTo>
                <a:lnTo>
                  <a:pt x="0" y="199735"/>
                </a:lnTo>
                <a:lnTo>
                  <a:pt x="0" y="0"/>
                </a:lnTo>
                <a:lnTo>
                  <a:pt x="73692" y="0"/>
                </a:lnTo>
                <a:lnTo>
                  <a:pt x="73692" y="199735"/>
                </a:lnTo>
                <a:lnTo>
                  <a:pt x="73692" y="2939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10556" y="360216"/>
            <a:ext cx="1080905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运输方式与销售的关系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303508" y="1227208"/>
            <a:ext cx="952164" cy="95216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579719" y="1495457"/>
            <a:ext cx="399742" cy="4156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206600" y="1130300"/>
            <a:ext cx="193816" cy="1938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521434" y="1514080"/>
            <a:ext cx="6451266" cy="7843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按产品类别分组，计算各产品类别的总利润和利润率，分析不同产品类别的盈利能力，找出高利润产品类别，为产品线优化和资源分配提供依据。
示例代码片段：profit_analysis = df.groupBy("Product Category").agg(sum("Profit").alias("Total_Profit"), (sum("Profit")/sum("Sales")).alias("Profit_Margin"))，展示利润率分析数据的生成过程。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521434" y="1147451"/>
            <a:ext cx="6451266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产品类别利润率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21434" y="3512176"/>
            <a:ext cx="6451266" cy="6536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8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分析利润率与销售额的关系，商家可以发现高销售额但低利润率的产品，采取措施提高其利润率，如优化成本结构、调整定价策略等。
同时，关注高利润率产品的销售增长，进一步提升整体盈利能力。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521434" y="3145547"/>
            <a:ext cx="6451266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利润率与销售额的关系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521434" y="5480464"/>
            <a:ext cx="6451266" cy="6536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8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利润率分析数据可以帮助商家评估产品组合的健康状况，优化产品结构，淘汰低利润产品，增加高利润产品的销售比重，提高企业的整体盈利能力。
通过持续监控利润率变化，及时发现潜在的利润风险，采取有效的应对措施，确保企业长期稳定发展。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521434" y="5113835"/>
            <a:ext cx="6451266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利润率分析的应用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303508" y="3195496"/>
            <a:ext cx="952164" cy="95216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571757" y="3463746"/>
            <a:ext cx="415666" cy="415666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206600" y="3098589"/>
            <a:ext cx="193816" cy="1938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303508" y="5152128"/>
            <a:ext cx="952164" cy="95216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571757" y="5432323"/>
            <a:ext cx="415666" cy="391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206600" y="5055220"/>
            <a:ext cx="193816" cy="1938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>
            <a:off x="269226" y="423393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0800000" flipH="1">
            <a:off x="269226" y="223658"/>
            <a:ext cx="146190" cy="600124"/>
          </a:xfrm>
          <a:custGeom>
            <a:avLst/>
            <a:gdLst>
              <a:gd name="connsiteX0" fmla="*/ 0 w 146190"/>
              <a:gd name="connsiteY0" fmla="*/ 181167 h 600124"/>
              <a:gd name="connsiteX1" fmla="*/ 1566 w 146190"/>
              <a:gd name="connsiteY1" fmla="*/ 181167 h 600124"/>
              <a:gd name="connsiteX2" fmla="*/ 145523 w 146190"/>
              <a:gd name="connsiteY2" fmla="*/ 76109 h 600124"/>
              <a:gd name="connsiteX3" fmla="*/ 146190 w 146190"/>
              <a:gd name="connsiteY3" fmla="*/ 75663 h 600124"/>
              <a:gd name="connsiteX4" fmla="*/ 146190 w 146190"/>
              <a:gd name="connsiteY4" fmla="*/ 0 h 600124"/>
              <a:gd name="connsiteX5" fmla="*/ 145523 w 146190"/>
              <a:gd name="connsiteY5" fmla="*/ 0 h 600124"/>
              <a:gd name="connsiteX6" fmla="*/ 957 w 146190"/>
              <a:gd name="connsiteY6" fmla="*/ 105502 h 600124"/>
              <a:gd name="connsiteX7" fmla="*/ 0 w 146190"/>
              <a:gd name="connsiteY7" fmla="*/ 105502 h 600124"/>
              <a:gd name="connsiteX8" fmla="*/ 0 w 146190"/>
              <a:gd name="connsiteY8" fmla="*/ 106200 h 600124"/>
              <a:gd name="connsiteX9" fmla="*/ 0 w 146190"/>
              <a:gd name="connsiteY9" fmla="*/ 600124 h 600124"/>
              <a:gd name="connsiteX10" fmla="*/ 1566 w 146190"/>
              <a:gd name="connsiteY10" fmla="*/ 600124 h 600124"/>
              <a:gd name="connsiteX11" fmla="*/ 145523 w 146190"/>
              <a:gd name="connsiteY11" fmla="*/ 495066 h 600124"/>
              <a:gd name="connsiteX12" fmla="*/ 146190 w 146190"/>
              <a:gd name="connsiteY12" fmla="*/ 494621 h 600124"/>
              <a:gd name="connsiteX13" fmla="*/ 146190 w 146190"/>
              <a:gd name="connsiteY13" fmla="*/ 419877 h 600124"/>
              <a:gd name="connsiteX14" fmla="*/ 146190 w 146190"/>
              <a:gd name="connsiteY14" fmla="*/ 418957 h 600124"/>
              <a:gd name="connsiteX15" fmla="*/ 146190 w 146190"/>
              <a:gd name="connsiteY15" fmla="*/ 351508 h 600124"/>
              <a:gd name="connsiteX16" fmla="*/ 146190 w 146190"/>
              <a:gd name="connsiteY16" fmla="*/ 344214 h 600124"/>
              <a:gd name="connsiteX17" fmla="*/ 146190 w 146190"/>
              <a:gd name="connsiteY17" fmla="*/ 294886 h 600124"/>
              <a:gd name="connsiteX18" fmla="*/ 146190 w 146190"/>
              <a:gd name="connsiteY18" fmla="*/ 275845 h 600124"/>
              <a:gd name="connsiteX19" fmla="*/ 146190 w 146190"/>
              <a:gd name="connsiteY19" fmla="*/ 275398 h 600124"/>
              <a:gd name="connsiteX20" fmla="*/ 146190 w 146190"/>
              <a:gd name="connsiteY20" fmla="*/ 220142 h 600124"/>
              <a:gd name="connsiteX21" fmla="*/ 146190 w 146190"/>
              <a:gd name="connsiteY21" fmla="*/ 219222 h 600124"/>
              <a:gd name="connsiteX22" fmla="*/ 146190 w 146190"/>
              <a:gd name="connsiteY22" fmla="*/ 199735 h 600124"/>
              <a:gd name="connsiteX23" fmla="*/ 146190 w 146190"/>
              <a:gd name="connsiteY23" fmla="*/ 151773 h 600124"/>
              <a:gd name="connsiteX24" fmla="*/ 146190 w 146190"/>
              <a:gd name="connsiteY24" fmla="*/ 144479 h 600124"/>
              <a:gd name="connsiteX25" fmla="*/ 146190 w 146190"/>
              <a:gd name="connsiteY25" fmla="*/ 76110 h 600124"/>
              <a:gd name="connsiteX26" fmla="*/ 145523 w 146190"/>
              <a:gd name="connsiteY26" fmla="*/ 76110 h 600124"/>
              <a:gd name="connsiteX27" fmla="*/ 957 w 146190"/>
              <a:gd name="connsiteY27" fmla="*/ 181612 h 600124"/>
              <a:gd name="connsiteX28" fmla="*/ 0 w 146190"/>
              <a:gd name="connsiteY28" fmla="*/ 181612 h 600124"/>
              <a:gd name="connsiteX29" fmla="*/ 0 w 146190"/>
              <a:gd name="connsiteY29" fmla="*/ 182310 h 600124"/>
              <a:gd name="connsiteX30" fmla="*/ 0 w 146190"/>
              <a:gd name="connsiteY30" fmla="*/ 249981 h 600124"/>
              <a:gd name="connsiteX31" fmla="*/ 0 w 146190"/>
              <a:gd name="connsiteY31" fmla="*/ 250679 h 600124"/>
              <a:gd name="connsiteX32" fmla="*/ 0 w 146190"/>
              <a:gd name="connsiteY32" fmla="*/ 257276 h 600124"/>
              <a:gd name="connsiteX33" fmla="*/ 0 w 146190"/>
              <a:gd name="connsiteY33" fmla="*/ 305237 h 600124"/>
              <a:gd name="connsiteX34" fmla="*/ 0 w 146190"/>
              <a:gd name="connsiteY34" fmla="*/ 305936 h 600124"/>
              <a:gd name="connsiteX35" fmla="*/ 0 w 146190"/>
              <a:gd name="connsiteY35" fmla="*/ 324724 h 600124"/>
              <a:gd name="connsiteX36" fmla="*/ 0 w 146190"/>
              <a:gd name="connsiteY36" fmla="*/ 325423 h 600124"/>
              <a:gd name="connsiteX37" fmla="*/ 0 w 146190"/>
              <a:gd name="connsiteY37" fmla="*/ 325646 h 600124"/>
              <a:gd name="connsiteX38" fmla="*/ 0 w 146190"/>
              <a:gd name="connsiteY38" fmla="*/ 380902 h 600124"/>
              <a:gd name="connsiteX39" fmla="*/ 0 w 146190"/>
              <a:gd name="connsiteY39" fmla="*/ 381347 h 600124"/>
              <a:gd name="connsiteX40" fmla="*/ 0 w 146190"/>
              <a:gd name="connsiteY40" fmla="*/ 382045 h 600124"/>
              <a:gd name="connsiteX41" fmla="*/ 0 w 146190"/>
              <a:gd name="connsiteY41" fmla="*/ 400389 h 600124"/>
              <a:gd name="connsiteX42" fmla="*/ 0 w 146190"/>
              <a:gd name="connsiteY42" fmla="*/ 449716 h 600124"/>
              <a:gd name="connsiteX43" fmla="*/ 0 w 146190"/>
              <a:gd name="connsiteY43" fmla="*/ 450414 h 600124"/>
              <a:gd name="connsiteX44" fmla="*/ 0 w 146190"/>
              <a:gd name="connsiteY44" fmla="*/ 457011 h 600124"/>
              <a:gd name="connsiteX45" fmla="*/ 0 w 146190"/>
              <a:gd name="connsiteY45" fmla="*/ 524459 h 600124"/>
              <a:gd name="connsiteX46" fmla="*/ 0 w 146190"/>
              <a:gd name="connsiteY46" fmla="*/ 525158 h 600124"/>
              <a:gd name="connsiteX47" fmla="*/ 0 w 146190"/>
              <a:gd name="connsiteY47" fmla="*/ 525381 h 600124"/>
            </a:gdLst>
            <a:ahLst/>
            <a:cxnLst/>
            <a:rect l="l" t="t" r="r" b="b"/>
            <a:pathLst>
              <a:path w="146190" h="600124">
                <a:moveTo>
                  <a:pt x="0" y="181167"/>
                </a:moveTo>
                <a:lnTo>
                  <a:pt x="1566" y="181167"/>
                </a:lnTo>
                <a:lnTo>
                  <a:pt x="145523" y="76109"/>
                </a:lnTo>
                <a:lnTo>
                  <a:pt x="146190" y="75663"/>
                </a:lnTo>
                <a:lnTo>
                  <a:pt x="146190" y="0"/>
                </a:lnTo>
                <a:lnTo>
                  <a:pt x="145523" y="0"/>
                </a:lnTo>
                <a:lnTo>
                  <a:pt x="957" y="105502"/>
                </a:lnTo>
                <a:lnTo>
                  <a:pt x="0" y="105502"/>
                </a:lnTo>
                <a:lnTo>
                  <a:pt x="0" y="106200"/>
                </a:lnTo>
                <a:close/>
                <a:moveTo>
                  <a:pt x="0" y="600124"/>
                </a:moveTo>
                <a:lnTo>
                  <a:pt x="1566" y="600124"/>
                </a:lnTo>
                <a:lnTo>
                  <a:pt x="145523" y="495066"/>
                </a:lnTo>
                <a:lnTo>
                  <a:pt x="146190" y="494621"/>
                </a:lnTo>
                <a:lnTo>
                  <a:pt x="146190" y="419877"/>
                </a:lnTo>
                <a:lnTo>
                  <a:pt x="146190" y="418957"/>
                </a:lnTo>
                <a:lnTo>
                  <a:pt x="146190" y="351508"/>
                </a:lnTo>
                <a:lnTo>
                  <a:pt x="146190" y="344214"/>
                </a:lnTo>
                <a:lnTo>
                  <a:pt x="146190" y="294886"/>
                </a:lnTo>
                <a:lnTo>
                  <a:pt x="146190" y="275845"/>
                </a:lnTo>
                <a:lnTo>
                  <a:pt x="146190" y="275398"/>
                </a:lnTo>
                <a:lnTo>
                  <a:pt x="146190" y="220142"/>
                </a:lnTo>
                <a:lnTo>
                  <a:pt x="146190" y="219222"/>
                </a:lnTo>
                <a:lnTo>
                  <a:pt x="146190" y="199735"/>
                </a:lnTo>
                <a:lnTo>
                  <a:pt x="146190" y="151773"/>
                </a:lnTo>
                <a:lnTo>
                  <a:pt x="146190" y="144479"/>
                </a:lnTo>
                <a:lnTo>
                  <a:pt x="146190" y="76110"/>
                </a:lnTo>
                <a:lnTo>
                  <a:pt x="145523" y="76110"/>
                </a:lnTo>
                <a:lnTo>
                  <a:pt x="957" y="181612"/>
                </a:lnTo>
                <a:lnTo>
                  <a:pt x="0" y="181612"/>
                </a:lnTo>
                <a:lnTo>
                  <a:pt x="0" y="182310"/>
                </a:lnTo>
                <a:lnTo>
                  <a:pt x="0" y="249981"/>
                </a:lnTo>
                <a:lnTo>
                  <a:pt x="0" y="250679"/>
                </a:lnTo>
                <a:lnTo>
                  <a:pt x="0" y="257276"/>
                </a:lnTo>
                <a:lnTo>
                  <a:pt x="0" y="305237"/>
                </a:lnTo>
                <a:lnTo>
                  <a:pt x="0" y="305936"/>
                </a:lnTo>
                <a:lnTo>
                  <a:pt x="0" y="324724"/>
                </a:lnTo>
                <a:lnTo>
                  <a:pt x="0" y="325423"/>
                </a:lnTo>
                <a:lnTo>
                  <a:pt x="0" y="325646"/>
                </a:lnTo>
                <a:lnTo>
                  <a:pt x="0" y="380902"/>
                </a:lnTo>
                <a:lnTo>
                  <a:pt x="0" y="381347"/>
                </a:lnTo>
                <a:lnTo>
                  <a:pt x="0" y="382045"/>
                </a:lnTo>
                <a:lnTo>
                  <a:pt x="0" y="400389"/>
                </a:lnTo>
                <a:lnTo>
                  <a:pt x="0" y="449716"/>
                </a:lnTo>
                <a:lnTo>
                  <a:pt x="0" y="450414"/>
                </a:lnTo>
                <a:lnTo>
                  <a:pt x="0" y="457011"/>
                </a:lnTo>
                <a:lnTo>
                  <a:pt x="0" y="524459"/>
                </a:lnTo>
                <a:lnTo>
                  <a:pt x="0" y="525158"/>
                </a:lnTo>
                <a:lnTo>
                  <a:pt x="0" y="52538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0800000" flipH="1">
            <a:off x="269226" y="223658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 flipV="1">
            <a:off x="415416" y="329859"/>
            <a:ext cx="73692" cy="493701"/>
          </a:xfrm>
          <a:custGeom>
            <a:avLst/>
            <a:gdLst>
              <a:gd name="connsiteX0" fmla="*/ 73692 w 73692"/>
              <a:gd name="connsiteY0" fmla="*/ 493701 h 493701"/>
              <a:gd name="connsiteX1" fmla="*/ 0 w 73692"/>
              <a:gd name="connsiteY1" fmla="*/ 493701 h 493701"/>
              <a:gd name="connsiteX2" fmla="*/ 0 w 73692"/>
              <a:gd name="connsiteY2" fmla="*/ 293966 h 493701"/>
              <a:gd name="connsiteX3" fmla="*/ 0 w 73692"/>
              <a:gd name="connsiteY3" fmla="*/ 199735 h 493701"/>
              <a:gd name="connsiteX4" fmla="*/ 0 w 73692"/>
              <a:gd name="connsiteY4" fmla="*/ 0 h 493701"/>
              <a:gd name="connsiteX5" fmla="*/ 73692 w 73692"/>
              <a:gd name="connsiteY5" fmla="*/ 0 h 493701"/>
              <a:gd name="connsiteX6" fmla="*/ 73692 w 73692"/>
              <a:gd name="connsiteY6" fmla="*/ 199735 h 493701"/>
              <a:gd name="connsiteX7" fmla="*/ 73692 w 73692"/>
              <a:gd name="connsiteY7" fmla="*/ 293966 h 493701"/>
            </a:gdLst>
            <a:ahLst/>
            <a:cxnLst/>
            <a:rect l="l" t="t" r="r" b="b"/>
            <a:pathLst>
              <a:path w="73692" h="493701">
                <a:moveTo>
                  <a:pt x="73692" y="493701"/>
                </a:moveTo>
                <a:lnTo>
                  <a:pt x="0" y="493701"/>
                </a:lnTo>
                <a:lnTo>
                  <a:pt x="0" y="293966"/>
                </a:lnTo>
                <a:lnTo>
                  <a:pt x="0" y="199735"/>
                </a:lnTo>
                <a:lnTo>
                  <a:pt x="0" y="0"/>
                </a:lnTo>
                <a:lnTo>
                  <a:pt x="73692" y="0"/>
                </a:lnTo>
                <a:lnTo>
                  <a:pt x="73692" y="199735"/>
                </a:lnTo>
                <a:lnTo>
                  <a:pt x="73692" y="2939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10556" y="360216"/>
            <a:ext cx="1080905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利润率分析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客户分析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303508" y="1227208"/>
            <a:ext cx="952164" cy="95216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579719" y="1495457"/>
            <a:ext cx="399742" cy="4156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206600" y="1130300"/>
            <a:ext cx="193816" cy="1938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521434" y="1514080"/>
            <a:ext cx="6451266" cy="7843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按客户年龄分组，计算不同年龄段客户的平均销售额和订单数量，分析客户年龄对购买行为的影响，为针对不同年龄群体的营销策略提供数据支持。
示例代码片段：age_analysis = df.groupBy("Age").agg(avg("Sales").alias("Avg_Sales"), count("Order ID").alias("Order_Count"))，体现客户年龄分析数据的生成方式。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521434" y="1147451"/>
            <a:ext cx="6451266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客户年龄与购买行为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21434" y="3512176"/>
            <a:ext cx="6451266" cy="6536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76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按客户教育水平分组，统计不同教育水平客户的总销售额和订单数量，分析教育水平对购买行为的影响，为市场细分和产品定位提供依据。
示例代码片段：education_analysis = df.groupBy("Education").agg(sum("Sales").alias("Total_Sales"), count("Order ID").alias("Order_Count"))，明确客户教育水平分析数据的生成逻辑。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521434" y="3145547"/>
            <a:ext cx="6451266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客户教育水平与购买行为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521434" y="5480464"/>
            <a:ext cx="6451266" cy="6536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8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通过客户人口统计分析，商家可以深入了解不同客户群体的购买特征，制定个性化的营销策略，如针对年轻客户推出时尚产品，针对高学历客户推广高端产品。
同时，根据客户群体的变化趋势，及时调整产品线和服务，满足不同客户的需求，提高客户满意度和忠诚度。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521434" y="5113835"/>
            <a:ext cx="6451266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人口统计分析的应用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303508" y="3195496"/>
            <a:ext cx="952164" cy="95216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571757" y="3463746"/>
            <a:ext cx="415666" cy="415666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206600" y="3098589"/>
            <a:ext cx="193816" cy="1938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303508" y="5152128"/>
            <a:ext cx="952164" cy="95216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571757" y="5432323"/>
            <a:ext cx="415666" cy="391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206600" y="5055220"/>
            <a:ext cx="193816" cy="1938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>
            <a:off x="269226" y="423393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0800000" flipH="1">
            <a:off x="269226" y="223658"/>
            <a:ext cx="146190" cy="600124"/>
          </a:xfrm>
          <a:custGeom>
            <a:avLst/>
            <a:gdLst>
              <a:gd name="connsiteX0" fmla="*/ 0 w 146190"/>
              <a:gd name="connsiteY0" fmla="*/ 181167 h 600124"/>
              <a:gd name="connsiteX1" fmla="*/ 1566 w 146190"/>
              <a:gd name="connsiteY1" fmla="*/ 181167 h 600124"/>
              <a:gd name="connsiteX2" fmla="*/ 145523 w 146190"/>
              <a:gd name="connsiteY2" fmla="*/ 76109 h 600124"/>
              <a:gd name="connsiteX3" fmla="*/ 146190 w 146190"/>
              <a:gd name="connsiteY3" fmla="*/ 75663 h 600124"/>
              <a:gd name="connsiteX4" fmla="*/ 146190 w 146190"/>
              <a:gd name="connsiteY4" fmla="*/ 0 h 600124"/>
              <a:gd name="connsiteX5" fmla="*/ 145523 w 146190"/>
              <a:gd name="connsiteY5" fmla="*/ 0 h 600124"/>
              <a:gd name="connsiteX6" fmla="*/ 957 w 146190"/>
              <a:gd name="connsiteY6" fmla="*/ 105502 h 600124"/>
              <a:gd name="connsiteX7" fmla="*/ 0 w 146190"/>
              <a:gd name="connsiteY7" fmla="*/ 105502 h 600124"/>
              <a:gd name="connsiteX8" fmla="*/ 0 w 146190"/>
              <a:gd name="connsiteY8" fmla="*/ 106200 h 600124"/>
              <a:gd name="connsiteX9" fmla="*/ 0 w 146190"/>
              <a:gd name="connsiteY9" fmla="*/ 600124 h 600124"/>
              <a:gd name="connsiteX10" fmla="*/ 1566 w 146190"/>
              <a:gd name="connsiteY10" fmla="*/ 600124 h 600124"/>
              <a:gd name="connsiteX11" fmla="*/ 145523 w 146190"/>
              <a:gd name="connsiteY11" fmla="*/ 495066 h 600124"/>
              <a:gd name="connsiteX12" fmla="*/ 146190 w 146190"/>
              <a:gd name="connsiteY12" fmla="*/ 494621 h 600124"/>
              <a:gd name="connsiteX13" fmla="*/ 146190 w 146190"/>
              <a:gd name="connsiteY13" fmla="*/ 419877 h 600124"/>
              <a:gd name="connsiteX14" fmla="*/ 146190 w 146190"/>
              <a:gd name="connsiteY14" fmla="*/ 418957 h 600124"/>
              <a:gd name="connsiteX15" fmla="*/ 146190 w 146190"/>
              <a:gd name="connsiteY15" fmla="*/ 351508 h 600124"/>
              <a:gd name="connsiteX16" fmla="*/ 146190 w 146190"/>
              <a:gd name="connsiteY16" fmla="*/ 344214 h 600124"/>
              <a:gd name="connsiteX17" fmla="*/ 146190 w 146190"/>
              <a:gd name="connsiteY17" fmla="*/ 294886 h 600124"/>
              <a:gd name="connsiteX18" fmla="*/ 146190 w 146190"/>
              <a:gd name="connsiteY18" fmla="*/ 275845 h 600124"/>
              <a:gd name="connsiteX19" fmla="*/ 146190 w 146190"/>
              <a:gd name="connsiteY19" fmla="*/ 275398 h 600124"/>
              <a:gd name="connsiteX20" fmla="*/ 146190 w 146190"/>
              <a:gd name="connsiteY20" fmla="*/ 220142 h 600124"/>
              <a:gd name="connsiteX21" fmla="*/ 146190 w 146190"/>
              <a:gd name="connsiteY21" fmla="*/ 219222 h 600124"/>
              <a:gd name="connsiteX22" fmla="*/ 146190 w 146190"/>
              <a:gd name="connsiteY22" fmla="*/ 199735 h 600124"/>
              <a:gd name="connsiteX23" fmla="*/ 146190 w 146190"/>
              <a:gd name="connsiteY23" fmla="*/ 151773 h 600124"/>
              <a:gd name="connsiteX24" fmla="*/ 146190 w 146190"/>
              <a:gd name="connsiteY24" fmla="*/ 144479 h 600124"/>
              <a:gd name="connsiteX25" fmla="*/ 146190 w 146190"/>
              <a:gd name="connsiteY25" fmla="*/ 76110 h 600124"/>
              <a:gd name="connsiteX26" fmla="*/ 145523 w 146190"/>
              <a:gd name="connsiteY26" fmla="*/ 76110 h 600124"/>
              <a:gd name="connsiteX27" fmla="*/ 957 w 146190"/>
              <a:gd name="connsiteY27" fmla="*/ 181612 h 600124"/>
              <a:gd name="connsiteX28" fmla="*/ 0 w 146190"/>
              <a:gd name="connsiteY28" fmla="*/ 181612 h 600124"/>
              <a:gd name="connsiteX29" fmla="*/ 0 w 146190"/>
              <a:gd name="connsiteY29" fmla="*/ 182310 h 600124"/>
              <a:gd name="connsiteX30" fmla="*/ 0 w 146190"/>
              <a:gd name="connsiteY30" fmla="*/ 249981 h 600124"/>
              <a:gd name="connsiteX31" fmla="*/ 0 w 146190"/>
              <a:gd name="connsiteY31" fmla="*/ 250679 h 600124"/>
              <a:gd name="connsiteX32" fmla="*/ 0 w 146190"/>
              <a:gd name="connsiteY32" fmla="*/ 257276 h 600124"/>
              <a:gd name="connsiteX33" fmla="*/ 0 w 146190"/>
              <a:gd name="connsiteY33" fmla="*/ 305237 h 600124"/>
              <a:gd name="connsiteX34" fmla="*/ 0 w 146190"/>
              <a:gd name="connsiteY34" fmla="*/ 305936 h 600124"/>
              <a:gd name="connsiteX35" fmla="*/ 0 w 146190"/>
              <a:gd name="connsiteY35" fmla="*/ 324724 h 600124"/>
              <a:gd name="connsiteX36" fmla="*/ 0 w 146190"/>
              <a:gd name="connsiteY36" fmla="*/ 325423 h 600124"/>
              <a:gd name="connsiteX37" fmla="*/ 0 w 146190"/>
              <a:gd name="connsiteY37" fmla="*/ 325646 h 600124"/>
              <a:gd name="connsiteX38" fmla="*/ 0 w 146190"/>
              <a:gd name="connsiteY38" fmla="*/ 380902 h 600124"/>
              <a:gd name="connsiteX39" fmla="*/ 0 w 146190"/>
              <a:gd name="connsiteY39" fmla="*/ 381347 h 600124"/>
              <a:gd name="connsiteX40" fmla="*/ 0 w 146190"/>
              <a:gd name="connsiteY40" fmla="*/ 382045 h 600124"/>
              <a:gd name="connsiteX41" fmla="*/ 0 w 146190"/>
              <a:gd name="connsiteY41" fmla="*/ 400389 h 600124"/>
              <a:gd name="connsiteX42" fmla="*/ 0 w 146190"/>
              <a:gd name="connsiteY42" fmla="*/ 449716 h 600124"/>
              <a:gd name="connsiteX43" fmla="*/ 0 w 146190"/>
              <a:gd name="connsiteY43" fmla="*/ 450414 h 600124"/>
              <a:gd name="connsiteX44" fmla="*/ 0 w 146190"/>
              <a:gd name="connsiteY44" fmla="*/ 457011 h 600124"/>
              <a:gd name="connsiteX45" fmla="*/ 0 w 146190"/>
              <a:gd name="connsiteY45" fmla="*/ 524459 h 600124"/>
              <a:gd name="connsiteX46" fmla="*/ 0 w 146190"/>
              <a:gd name="connsiteY46" fmla="*/ 525158 h 600124"/>
              <a:gd name="connsiteX47" fmla="*/ 0 w 146190"/>
              <a:gd name="connsiteY47" fmla="*/ 525381 h 600124"/>
            </a:gdLst>
            <a:ahLst/>
            <a:cxnLst/>
            <a:rect l="l" t="t" r="r" b="b"/>
            <a:pathLst>
              <a:path w="146190" h="600124">
                <a:moveTo>
                  <a:pt x="0" y="181167"/>
                </a:moveTo>
                <a:lnTo>
                  <a:pt x="1566" y="181167"/>
                </a:lnTo>
                <a:lnTo>
                  <a:pt x="145523" y="76109"/>
                </a:lnTo>
                <a:lnTo>
                  <a:pt x="146190" y="75663"/>
                </a:lnTo>
                <a:lnTo>
                  <a:pt x="146190" y="0"/>
                </a:lnTo>
                <a:lnTo>
                  <a:pt x="145523" y="0"/>
                </a:lnTo>
                <a:lnTo>
                  <a:pt x="957" y="105502"/>
                </a:lnTo>
                <a:lnTo>
                  <a:pt x="0" y="105502"/>
                </a:lnTo>
                <a:lnTo>
                  <a:pt x="0" y="106200"/>
                </a:lnTo>
                <a:close/>
                <a:moveTo>
                  <a:pt x="0" y="600124"/>
                </a:moveTo>
                <a:lnTo>
                  <a:pt x="1566" y="600124"/>
                </a:lnTo>
                <a:lnTo>
                  <a:pt x="145523" y="495066"/>
                </a:lnTo>
                <a:lnTo>
                  <a:pt x="146190" y="494621"/>
                </a:lnTo>
                <a:lnTo>
                  <a:pt x="146190" y="419877"/>
                </a:lnTo>
                <a:lnTo>
                  <a:pt x="146190" y="418957"/>
                </a:lnTo>
                <a:lnTo>
                  <a:pt x="146190" y="351508"/>
                </a:lnTo>
                <a:lnTo>
                  <a:pt x="146190" y="344214"/>
                </a:lnTo>
                <a:lnTo>
                  <a:pt x="146190" y="294886"/>
                </a:lnTo>
                <a:lnTo>
                  <a:pt x="146190" y="275845"/>
                </a:lnTo>
                <a:lnTo>
                  <a:pt x="146190" y="275398"/>
                </a:lnTo>
                <a:lnTo>
                  <a:pt x="146190" y="220142"/>
                </a:lnTo>
                <a:lnTo>
                  <a:pt x="146190" y="219222"/>
                </a:lnTo>
                <a:lnTo>
                  <a:pt x="146190" y="199735"/>
                </a:lnTo>
                <a:lnTo>
                  <a:pt x="146190" y="151773"/>
                </a:lnTo>
                <a:lnTo>
                  <a:pt x="146190" y="144479"/>
                </a:lnTo>
                <a:lnTo>
                  <a:pt x="146190" y="76110"/>
                </a:lnTo>
                <a:lnTo>
                  <a:pt x="145523" y="76110"/>
                </a:lnTo>
                <a:lnTo>
                  <a:pt x="957" y="181612"/>
                </a:lnTo>
                <a:lnTo>
                  <a:pt x="0" y="181612"/>
                </a:lnTo>
                <a:lnTo>
                  <a:pt x="0" y="182310"/>
                </a:lnTo>
                <a:lnTo>
                  <a:pt x="0" y="249981"/>
                </a:lnTo>
                <a:lnTo>
                  <a:pt x="0" y="250679"/>
                </a:lnTo>
                <a:lnTo>
                  <a:pt x="0" y="257276"/>
                </a:lnTo>
                <a:lnTo>
                  <a:pt x="0" y="305237"/>
                </a:lnTo>
                <a:lnTo>
                  <a:pt x="0" y="305936"/>
                </a:lnTo>
                <a:lnTo>
                  <a:pt x="0" y="324724"/>
                </a:lnTo>
                <a:lnTo>
                  <a:pt x="0" y="325423"/>
                </a:lnTo>
                <a:lnTo>
                  <a:pt x="0" y="325646"/>
                </a:lnTo>
                <a:lnTo>
                  <a:pt x="0" y="380902"/>
                </a:lnTo>
                <a:lnTo>
                  <a:pt x="0" y="381347"/>
                </a:lnTo>
                <a:lnTo>
                  <a:pt x="0" y="382045"/>
                </a:lnTo>
                <a:lnTo>
                  <a:pt x="0" y="400389"/>
                </a:lnTo>
                <a:lnTo>
                  <a:pt x="0" y="449716"/>
                </a:lnTo>
                <a:lnTo>
                  <a:pt x="0" y="450414"/>
                </a:lnTo>
                <a:lnTo>
                  <a:pt x="0" y="457011"/>
                </a:lnTo>
                <a:lnTo>
                  <a:pt x="0" y="524459"/>
                </a:lnTo>
                <a:lnTo>
                  <a:pt x="0" y="525158"/>
                </a:lnTo>
                <a:lnTo>
                  <a:pt x="0" y="52538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0800000" flipH="1">
            <a:off x="269226" y="223658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 flipV="1">
            <a:off x="415416" y="329859"/>
            <a:ext cx="73692" cy="493701"/>
          </a:xfrm>
          <a:custGeom>
            <a:avLst/>
            <a:gdLst>
              <a:gd name="connsiteX0" fmla="*/ 73692 w 73692"/>
              <a:gd name="connsiteY0" fmla="*/ 493701 h 493701"/>
              <a:gd name="connsiteX1" fmla="*/ 0 w 73692"/>
              <a:gd name="connsiteY1" fmla="*/ 493701 h 493701"/>
              <a:gd name="connsiteX2" fmla="*/ 0 w 73692"/>
              <a:gd name="connsiteY2" fmla="*/ 293966 h 493701"/>
              <a:gd name="connsiteX3" fmla="*/ 0 w 73692"/>
              <a:gd name="connsiteY3" fmla="*/ 199735 h 493701"/>
              <a:gd name="connsiteX4" fmla="*/ 0 w 73692"/>
              <a:gd name="connsiteY4" fmla="*/ 0 h 493701"/>
              <a:gd name="connsiteX5" fmla="*/ 73692 w 73692"/>
              <a:gd name="connsiteY5" fmla="*/ 0 h 493701"/>
              <a:gd name="connsiteX6" fmla="*/ 73692 w 73692"/>
              <a:gd name="connsiteY6" fmla="*/ 199735 h 493701"/>
              <a:gd name="connsiteX7" fmla="*/ 73692 w 73692"/>
              <a:gd name="connsiteY7" fmla="*/ 293966 h 493701"/>
            </a:gdLst>
            <a:ahLst/>
            <a:cxnLst/>
            <a:rect l="l" t="t" r="r" b="b"/>
            <a:pathLst>
              <a:path w="73692" h="493701">
                <a:moveTo>
                  <a:pt x="73692" y="493701"/>
                </a:moveTo>
                <a:lnTo>
                  <a:pt x="0" y="493701"/>
                </a:lnTo>
                <a:lnTo>
                  <a:pt x="0" y="293966"/>
                </a:lnTo>
                <a:lnTo>
                  <a:pt x="0" y="199735"/>
                </a:lnTo>
                <a:lnTo>
                  <a:pt x="0" y="0"/>
                </a:lnTo>
                <a:lnTo>
                  <a:pt x="73692" y="0"/>
                </a:lnTo>
                <a:lnTo>
                  <a:pt x="73692" y="199735"/>
                </a:lnTo>
                <a:lnTo>
                  <a:pt x="73692" y="2939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10556" y="360216"/>
            <a:ext cx="1080905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客户人口统计分析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845800" y="1130300"/>
            <a:ext cx="970280" cy="6814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9600">
                <a:ln w="15875">
                  <a:solidFill>
                    <a:srgbClr val="3860F4">
                      <a:alpha val="100000"/>
                    </a:srgbClr>
                  </a:solidFill>
                </a:ln>
                <a:noFill/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”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197600" y="1549720"/>
            <a:ext cx="5321300" cy="1978340"/>
          </a:xfrm>
          <a:prstGeom prst="roundRect">
            <a:avLst>
              <a:gd name="adj" fmla="val 542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376670" y="2080260"/>
            <a:ext cx="4963160" cy="11340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通过RFM模型，识别出高价值客户群体，为这些客户提供优质服务和个性化关怀，如专属优惠、优先配送等，提高客户忠诚度和重复购买率。
同时，分析低价值客户的原因，采取措施提升其价值，如通过营销活动激发购买欲望，优化产品和服务以满足客户需求。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197600" y="1556674"/>
            <a:ext cx="73660" cy="1961502"/>
          </a:xfrm>
          <a:prstGeom prst="roundRect">
            <a:avLst>
              <a:gd name="adj" fmla="val 5422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3835720"/>
            <a:ext cx="5321300" cy="1978340"/>
          </a:xfrm>
          <a:prstGeom prst="roundRect">
            <a:avLst>
              <a:gd name="adj" fmla="val 542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9470" y="4366260"/>
            <a:ext cx="4963160" cy="11340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客户价值分析数据可以帮助商家优化客户关系管理，合理分配资源，提高客户满意度和企业收益。
通过持续监测客户价值变化，及时发现潜在的客户流失风险，采取有效的挽留措施，降低客户流失率，确保企业长期稳定发展。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3842674"/>
            <a:ext cx="73660" cy="1961502"/>
          </a:xfrm>
          <a:prstGeom prst="roundRect">
            <a:avLst>
              <a:gd name="adj" fmla="val 5422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1549720"/>
            <a:ext cx="5321300" cy="1978340"/>
          </a:xfrm>
          <a:prstGeom prst="roundRect">
            <a:avLst>
              <a:gd name="adj" fmla="val 542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9470" y="2080260"/>
            <a:ext cx="4963160" cy="11340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4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基于RFM模型（最近购买时间、购买频率、消费金额），计算每个客户的RFM值，评估客户的当前价值和潜在价值，识别高价值客户和低价值客户。
示例代码片段：rfm_analysis = df.groupBy("Customer ID", "Customer Name").agg(max("Order Date").alias("Last_Purchase_Date"), count("Order ID").alias("Frequency"), sum("Sales").alias("Monetary")).withColumn("Recency", datediff(lit(current_date), col("Last_Purchase_Date")))，展示RFM模型的构建过程。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1556674"/>
            <a:ext cx="73660" cy="1961502"/>
          </a:xfrm>
          <a:prstGeom prst="roundRect">
            <a:avLst>
              <a:gd name="adj" fmla="val 5422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9469" y="1690093"/>
            <a:ext cx="4964400" cy="2945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RFM模型构建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9469" y="4021813"/>
            <a:ext cx="4964400" cy="2945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客户价值分析的应用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376670" y="1690093"/>
            <a:ext cx="4964400" cy="2945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E6F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高价值客户识别与管理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1">
            <a:off x="269226" y="423393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1">
            <a:off x="269226" y="223658"/>
            <a:ext cx="146190" cy="600124"/>
          </a:xfrm>
          <a:custGeom>
            <a:avLst/>
            <a:gdLst>
              <a:gd name="connsiteX0" fmla="*/ 0 w 146190"/>
              <a:gd name="connsiteY0" fmla="*/ 181167 h 600124"/>
              <a:gd name="connsiteX1" fmla="*/ 1566 w 146190"/>
              <a:gd name="connsiteY1" fmla="*/ 181167 h 600124"/>
              <a:gd name="connsiteX2" fmla="*/ 145523 w 146190"/>
              <a:gd name="connsiteY2" fmla="*/ 76109 h 600124"/>
              <a:gd name="connsiteX3" fmla="*/ 146190 w 146190"/>
              <a:gd name="connsiteY3" fmla="*/ 75663 h 600124"/>
              <a:gd name="connsiteX4" fmla="*/ 146190 w 146190"/>
              <a:gd name="connsiteY4" fmla="*/ 0 h 600124"/>
              <a:gd name="connsiteX5" fmla="*/ 145523 w 146190"/>
              <a:gd name="connsiteY5" fmla="*/ 0 h 600124"/>
              <a:gd name="connsiteX6" fmla="*/ 957 w 146190"/>
              <a:gd name="connsiteY6" fmla="*/ 105502 h 600124"/>
              <a:gd name="connsiteX7" fmla="*/ 0 w 146190"/>
              <a:gd name="connsiteY7" fmla="*/ 105502 h 600124"/>
              <a:gd name="connsiteX8" fmla="*/ 0 w 146190"/>
              <a:gd name="connsiteY8" fmla="*/ 106200 h 600124"/>
              <a:gd name="connsiteX9" fmla="*/ 0 w 146190"/>
              <a:gd name="connsiteY9" fmla="*/ 600124 h 600124"/>
              <a:gd name="connsiteX10" fmla="*/ 1566 w 146190"/>
              <a:gd name="connsiteY10" fmla="*/ 600124 h 600124"/>
              <a:gd name="connsiteX11" fmla="*/ 145523 w 146190"/>
              <a:gd name="connsiteY11" fmla="*/ 495066 h 600124"/>
              <a:gd name="connsiteX12" fmla="*/ 146190 w 146190"/>
              <a:gd name="connsiteY12" fmla="*/ 494621 h 600124"/>
              <a:gd name="connsiteX13" fmla="*/ 146190 w 146190"/>
              <a:gd name="connsiteY13" fmla="*/ 419877 h 600124"/>
              <a:gd name="connsiteX14" fmla="*/ 146190 w 146190"/>
              <a:gd name="connsiteY14" fmla="*/ 418957 h 600124"/>
              <a:gd name="connsiteX15" fmla="*/ 146190 w 146190"/>
              <a:gd name="connsiteY15" fmla="*/ 351508 h 600124"/>
              <a:gd name="connsiteX16" fmla="*/ 146190 w 146190"/>
              <a:gd name="connsiteY16" fmla="*/ 344214 h 600124"/>
              <a:gd name="connsiteX17" fmla="*/ 146190 w 146190"/>
              <a:gd name="connsiteY17" fmla="*/ 294886 h 600124"/>
              <a:gd name="connsiteX18" fmla="*/ 146190 w 146190"/>
              <a:gd name="connsiteY18" fmla="*/ 275845 h 600124"/>
              <a:gd name="connsiteX19" fmla="*/ 146190 w 146190"/>
              <a:gd name="connsiteY19" fmla="*/ 275398 h 600124"/>
              <a:gd name="connsiteX20" fmla="*/ 146190 w 146190"/>
              <a:gd name="connsiteY20" fmla="*/ 220142 h 600124"/>
              <a:gd name="connsiteX21" fmla="*/ 146190 w 146190"/>
              <a:gd name="connsiteY21" fmla="*/ 219222 h 600124"/>
              <a:gd name="connsiteX22" fmla="*/ 146190 w 146190"/>
              <a:gd name="connsiteY22" fmla="*/ 199735 h 600124"/>
              <a:gd name="connsiteX23" fmla="*/ 146190 w 146190"/>
              <a:gd name="connsiteY23" fmla="*/ 151773 h 600124"/>
              <a:gd name="connsiteX24" fmla="*/ 146190 w 146190"/>
              <a:gd name="connsiteY24" fmla="*/ 144479 h 600124"/>
              <a:gd name="connsiteX25" fmla="*/ 146190 w 146190"/>
              <a:gd name="connsiteY25" fmla="*/ 76110 h 600124"/>
              <a:gd name="connsiteX26" fmla="*/ 145523 w 146190"/>
              <a:gd name="connsiteY26" fmla="*/ 76110 h 600124"/>
              <a:gd name="connsiteX27" fmla="*/ 957 w 146190"/>
              <a:gd name="connsiteY27" fmla="*/ 181612 h 600124"/>
              <a:gd name="connsiteX28" fmla="*/ 0 w 146190"/>
              <a:gd name="connsiteY28" fmla="*/ 181612 h 600124"/>
              <a:gd name="connsiteX29" fmla="*/ 0 w 146190"/>
              <a:gd name="connsiteY29" fmla="*/ 182310 h 600124"/>
              <a:gd name="connsiteX30" fmla="*/ 0 w 146190"/>
              <a:gd name="connsiteY30" fmla="*/ 249981 h 600124"/>
              <a:gd name="connsiteX31" fmla="*/ 0 w 146190"/>
              <a:gd name="connsiteY31" fmla="*/ 250679 h 600124"/>
              <a:gd name="connsiteX32" fmla="*/ 0 w 146190"/>
              <a:gd name="connsiteY32" fmla="*/ 257276 h 600124"/>
              <a:gd name="connsiteX33" fmla="*/ 0 w 146190"/>
              <a:gd name="connsiteY33" fmla="*/ 305237 h 600124"/>
              <a:gd name="connsiteX34" fmla="*/ 0 w 146190"/>
              <a:gd name="connsiteY34" fmla="*/ 305936 h 600124"/>
              <a:gd name="connsiteX35" fmla="*/ 0 w 146190"/>
              <a:gd name="connsiteY35" fmla="*/ 324724 h 600124"/>
              <a:gd name="connsiteX36" fmla="*/ 0 w 146190"/>
              <a:gd name="connsiteY36" fmla="*/ 325423 h 600124"/>
              <a:gd name="connsiteX37" fmla="*/ 0 w 146190"/>
              <a:gd name="connsiteY37" fmla="*/ 325646 h 600124"/>
              <a:gd name="connsiteX38" fmla="*/ 0 w 146190"/>
              <a:gd name="connsiteY38" fmla="*/ 380902 h 600124"/>
              <a:gd name="connsiteX39" fmla="*/ 0 w 146190"/>
              <a:gd name="connsiteY39" fmla="*/ 381347 h 600124"/>
              <a:gd name="connsiteX40" fmla="*/ 0 w 146190"/>
              <a:gd name="connsiteY40" fmla="*/ 382045 h 600124"/>
              <a:gd name="connsiteX41" fmla="*/ 0 w 146190"/>
              <a:gd name="connsiteY41" fmla="*/ 400389 h 600124"/>
              <a:gd name="connsiteX42" fmla="*/ 0 w 146190"/>
              <a:gd name="connsiteY42" fmla="*/ 449716 h 600124"/>
              <a:gd name="connsiteX43" fmla="*/ 0 w 146190"/>
              <a:gd name="connsiteY43" fmla="*/ 450414 h 600124"/>
              <a:gd name="connsiteX44" fmla="*/ 0 w 146190"/>
              <a:gd name="connsiteY44" fmla="*/ 457011 h 600124"/>
              <a:gd name="connsiteX45" fmla="*/ 0 w 146190"/>
              <a:gd name="connsiteY45" fmla="*/ 524459 h 600124"/>
              <a:gd name="connsiteX46" fmla="*/ 0 w 146190"/>
              <a:gd name="connsiteY46" fmla="*/ 525158 h 600124"/>
              <a:gd name="connsiteX47" fmla="*/ 0 w 146190"/>
              <a:gd name="connsiteY47" fmla="*/ 525381 h 600124"/>
            </a:gdLst>
            <a:ahLst/>
            <a:cxnLst/>
            <a:rect l="l" t="t" r="r" b="b"/>
            <a:pathLst>
              <a:path w="146190" h="600124">
                <a:moveTo>
                  <a:pt x="0" y="181167"/>
                </a:moveTo>
                <a:lnTo>
                  <a:pt x="1566" y="181167"/>
                </a:lnTo>
                <a:lnTo>
                  <a:pt x="145523" y="76109"/>
                </a:lnTo>
                <a:lnTo>
                  <a:pt x="146190" y="75663"/>
                </a:lnTo>
                <a:lnTo>
                  <a:pt x="146190" y="0"/>
                </a:lnTo>
                <a:lnTo>
                  <a:pt x="145523" y="0"/>
                </a:lnTo>
                <a:lnTo>
                  <a:pt x="957" y="105502"/>
                </a:lnTo>
                <a:lnTo>
                  <a:pt x="0" y="105502"/>
                </a:lnTo>
                <a:lnTo>
                  <a:pt x="0" y="106200"/>
                </a:lnTo>
                <a:close/>
                <a:moveTo>
                  <a:pt x="0" y="600124"/>
                </a:moveTo>
                <a:lnTo>
                  <a:pt x="1566" y="600124"/>
                </a:lnTo>
                <a:lnTo>
                  <a:pt x="145523" y="495066"/>
                </a:lnTo>
                <a:lnTo>
                  <a:pt x="146190" y="494621"/>
                </a:lnTo>
                <a:lnTo>
                  <a:pt x="146190" y="419877"/>
                </a:lnTo>
                <a:lnTo>
                  <a:pt x="146190" y="418957"/>
                </a:lnTo>
                <a:lnTo>
                  <a:pt x="146190" y="351508"/>
                </a:lnTo>
                <a:lnTo>
                  <a:pt x="146190" y="344214"/>
                </a:lnTo>
                <a:lnTo>
                  <a:pt x="146190" y="294886"/>
                </a:lnTo>
                <a:lnTo>
                  <a:pt x="146190" y="275845"/>
                </a:lnTo>
                <a:lnTo>
                  <a:pt x="146190" y="275398"/>
                </a:lnTo>
                <a:lnTo>
                  <a:pt x="146190" y="220142"/>
                </a:lnTo>
                <a:lnTo>
                  <a:pt x="146190" y="219222"/>
                </a:lnTo>
                <a:lnTo>
                  <a:pt x="146190" y="199735"/>
                </a:lnTo>
                <a:lnTo>
                  <a:pt x="146190" y="151773"/>
                </a:lnTo>
                <a:lnTo>
                  <a:pt x="146190" y="144479"/>
                </a:lnTo>
                <a:lnTo>
                  <a:pt x="146190" y="76110"/>
                </a:lnTo>
                <a:lnTo>
                  <a:pt x="145523" y="76110"/>
                </a:lnTo>
                <a:lnTo>
                  <a:pt x="957" y="181612"/>
                </a:lnTo>
                <a:lnTo>
                  <a:pt x="0" y="181612"/>
                </a:lnTo>
                <a:lnTo>
                  <a:pt x="0" y="182310"/>
                </a:lnTo>
                <a:lnTo>
                  <a:pt x="0" y="249981"/>
                </a:lnTo>
                <a:lnTo>
                  <a:pt x="0" y="250679"/>
                </a:lnTo>
                <a:lnTo>
                  <a:pt x="0" y="257276"/>
                </a:lnTo>
                <a:lnTo>
                  <a:pt x="0" y="305237"/>
                </a:lnTo>
                <a:lnTo>
                  <a:pt x="0" y="305936"/>
                </a:lnTo>
                <a:lnTo>
                  <a:pt x="0" y="324724"/>
                </a:lnTo>
                <a:lnTo>
                  <a:pt x="0" y="325423"/>
                </a:lnTo>
                <a:lnTo>
                  <a:pt x="0" y="325646"/>
                </a:lnTo>
                <a:lnTo>
                  <a:pt x="0" y="380902"/>
                </a:lnTo>
                <a:lnTo>
                  <a:pt x="0" y="381347"/>
                </a:lnTo>
                <a:lnTo>
                  <a:pt x="0" y="382045"/>
                </a:lnTo>
                <a:lnTo>
                  <a:pt x="0" y="400389"/>
                </a:lnTo>
                <a:lnTo>
                  <a:pt x="0" y="449716"/>
                </a:lnTo>
                <a:lnTo>
                  <a:pt x="0" y="450414"/>
                </a:lnTo>
                <a:lnTo>
                  <a:pt x="0" y="457011"/>
                </a:lnTo>
                <a:lnTo>
                  <a:pt x="0" y="524459"/>
                </a:lnTo>
                <a:lnTo>
                  <a:pt x="0" y="525158"/>
                </a:lnTo>
                <a:lnTo>
                  <a:pt x="0" y="52538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>
            <a:off x="269226" y="223658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 flipV="1">
            <a:off x="415416" y="329859"/>
            <a:ext cx="73692" cy="493701"/>
          </a:xfrm>
          <a:custGeom>
            <a:avLst/>
            <a:gdLst>
              <a:gd name="connsiteX0" fmla="*/ 73692 w 73692"/>
              <a:gd name="connsiteY0" fmla="*/ 493701 h 493701"/>
              <a:gd name="connsiteX1" fmla="*/ 0 w 73692"/>
              <a:gd name="connsiteY1" fmla="*/ 493701 h 493701"/>
              <a:gd name="connsiteX2" fmla="*/ 0 w 73692"/>
              <a:gd name="connsiteY2" fmla="*/ 293966 h 493701"/>
              <a:gd name="connsiteX3" fmla="*/ 0 w 73692"/>
              <a:gd name="connsiteY3" fmla="*/ 199735 h 493701"/>
              <a:gd name="connsiteX4" fmla="*/ 0 w 73692"/>
              <a:gd name="connsiteY4" fmla="*/ 0 h 493701"/>
              <a:gd name="connsiteX5" fmla="*/ 73692 w 73692"/>
              <a:gd name="connsiteY5" fmla="*/ 0 h 493701"/>
              <a:gd name="connsiteX6" fmla="*/ 73692 w 73692"/>
              <a:gd name="connsiteY6" fmla="*/ 199735 h 493701"/>
              <a:gd name="connsiteX7" fmla="*/ 73692 w 73692"/>
              <a:gd name="connsiteY7" fmla="*/ 293966 h 493701"/>
            </a:gdLst>
            <a:ahLst/>
            <a:cxnLst/>
            <a:rect l="l" t="t" r="r" b="b"/>
            <a:pathLst>
              <a:path w="73692" h="493701">
                <a:moveTo>
                  <a:pt x="73692" y="493701"/>
                </a:moveTo>
                <a:lnTo>
                  <a:pt x="0" y="493701"/>
                </a:lnTo>
                <a:lnTo>
                  <a:pt x="0" y="293966"/>
                </a:lnTo>
                <a:lnTo>
                  <a:pt x="0" y="199735"/>
                </a:lnTo>
                <a:lnTo>
                  <a:pt x="0" y="0"/>
                </a:lnTo>
                <a:lnTo>
                  <a:pt x="73692" y="0"/>
                </a:lnTo>
                <a:lnTo>
                  <a:pt x="73692" y="199735"/>
                </a:lnTo>
                <a:lnTo>
                  <a:pt x="73692" y="2939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10556" y="360216"/>
            <a:ext cx="1080905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客户价值分析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季节性分析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758855" y="1410897"/>
            <a:ext cx="1119650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2680" y="1893503"/>
            <a:ext cx="3312000" cy="396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662680" y="1893504"/>
            <a:ext cx="3312000" cy="0"/>
          </a:xfrm>
          <a:prstGeom prst="line">
            <a:avLst/>
          </a:prstGeom>
          <a:noFill/>
          <a:ln w="63500" cap="sq">
            <a:solidFill>
              <a:schemeClr val="accent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9303075" y="1410897"/>
            <a:ext cx="1119650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06900" y="1893503"/>
            <a:ext cx="3312000" cy="396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8206900" y="1893504"/>
            <a:ext cx="3312000" cy="0"/>
          </a:xfrm>
          <a:prstGeom prst="line">
            <a:avLst/>
          </a:prstGeom>
          <a:noFill/>
          <a:ln w="63500" cap="sq">
            <a:solidFill>
              <a:schemeClr val="accent1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5529825" y="1410897"/>
            <a:ext cx="1119650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33650" y="1893503"/>
            <a:ext cx="3312000" cy="396000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1" name="标题 1"/>
          <p:cNvCxnSpPr/>
          <p:nvPr/>
        </p:nvCxnSpPr>
        <p:spPr>
          <a:xfrm>
            <a:off x="4433650" y="1893504"/>
            <a:ext cx="3312000" cy="0"/>
          </a:xfrm>
          <a:prstGeom prst="line">
            <a:avLst/>
          </a:prstGeom>
          <a:noFill/>
          <a:ln w="63500" cap="sq">
            <a:solidFill>
              <a:schemeClr val="accent1"/>
            </a:solidFill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878680" y="2042502"/>
            <a:ext cx="2880000" cy="82450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月度销售季节性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78680" y="2997407"/>
            <a:ext cx="288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5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按月份分组，计算每月的总销售额和订单数量，分析销售的季节性波动，识别销售旺季和淡季，为季节性营销策略提供数据支持。
示例代码片段：seasonal_analysis = df.groupBy("Months").agg(sum("Sales").alias("Total_Sales"), count("Order ID").alias("Order_Count"))，体现季节性分析数据的生成过程。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49650" y="2042502"/>
            <a:ext cx="2880000" cy="82450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季节性销售可视化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49650" y="2997407"/>
            <a:ext cx="288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使用条形图将季节性销售数据可视化，以月份为横轴，总销售额为纵轴，直观展示不同月份的销售差异，增强分析结果的可理解性。
图表设计注重数据的准确性和可视化效果，为商家提供直观的决策依据。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22900" y="2042502"/>
            <a:ext cx="2880000" cy="82450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季节性分析的应用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2900" y="2997407"/>
            <a:ext cx="2880000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通过季节性分析，商家可以提前规划季节性促销活动，如在销售旺季前增加库存、推出限时优惠；在销售淡季进行市场调研和产品优化，挖掘潜在需求。
同时，根据季节性销售模式，调整广告投放策略和供应链管理，降低运营成本，提高市场竞争力。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>
            <a:off x="269226" y="423393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0800000" flipH="1">
            <a:off x="269226" y="223658"/>
            <a:ext cx="146190" cy="600124"/>
          </a:xfrm>
          <a:custGeom>
            <a:avLst/>
            <a:gdLst>
              <a:gd name="connsiteX0" fmla="*/ 0 w 146190"/>
              <a:gd name="connsiteY0" fmla="*/ 181167 h 600124"/>
              <a:gd name="connsiteX1" fmla="*/ 1566 w 146190"/>
              <a:gd name="connsiteY1" fmla="*/ 181167 h 600124"/>
              <a:gd name="connsiteX2" fmla="*/ 145523 w 146190"/>
              <a:gd name="connsiteY2" fmla="*/ 76109 h 600124"/>
              <a:gd name="connsiteX3" fmla="*/ 146190 w 146190"/>
              <a:gd name="connsiteY3" fmla="*/ 75663 h 600124"/>
              <a:gd name="connsiteX4" fmla="*/ 146190 w 146190"/>
              <a:gd name="connsiteY4" fmla="*/ 0 h 600124"/>
              <a:gd name="connsiteX5" fmla="*/ 145523 w 146190"/>
              <a:gd name="connsiteY5" fmla="*/ 0 h 600124"/>
              <a:gd name="connsiteX6" fmla="*/ 957 w 146190"/>
              <a:gd name="connsiteY6" fmla="*/ 105502 h 600124"/>
              <a:gd name="connsiteX7" fmla="*/ 0 w 146190"/>
              <a:gd name="connsiteY7" fmla="*/ 105502 h 600124"/>
              <a:gd name="connsiteX8" fmla="*/ 0 w 146190"/>
              <a:gd name="connsiteY8" fmla="*/ 106200 h 600124"/>
              <a:gd name="connsiteX9" fmla="*/ 0 w 146190"/>
              <a:gd name="connsiteY9" fmla="*/ 600124 h 600124"/>
              <a:gd name="connsiteX10" fmla="*/ 1566 w 146190"/>
              <a:gd name="connsiteY10" fmla="*/ 600124 h 600124"/>
              <a:gd name="connsiteX11" fmla="*/ 145523 w 146190"/>
              <a:gd name="connsiteY11" fmla="*/ 495066 h 600124"/>
              <a:gd name="connsiteX12" fmla="*/ 146190 w 146190"/>
              <a:gd name="connsiteY12" fmla="*/ 494621 h 600124"/>
              <a:gd name="connsiteX13" fmla="*/ 146190 w 146190"/>
              <a:gd name="connsiteY13" fmla="*/ 419877 h 600124"/>
              <a:gd name="connsiteX14" fmla="*/ 146190 w 146190"/>
              <a:gd name="connsiteY14" fmla="*/ 418957 h 600124"/>
              <a:gd name="connsiteX15" fmla="*/ 146190 w 146190"/>
              <a:gd name="connsiteY15" fmla="*/ 351508 h 600124"/>
              <a:gd name="connsiteX16" fmla="*/ 146190 w 146190"/>
              <a:gd name="connsiteY16" fmla="*/ 344214 h 600124"/>
              <a:gd name="connsiteX17" fmla="*/ 146190 w 146190"/>
              <a:gd name="connsiteY17" fmla="*/ 294886 h 600124"/>
              <a:gd name="connsiteX18" fmla="*/ 146190 w 146190"/>
              <a:gd name="connsiteY18" fmla="*/ 275845 h 600124"/>
              <a:gd name="connsiteX19" fmla="*/ 146190 w 146190"/>
              <a:gd name="connsiteY19" fmla="*/ 275398 h 600124"/>
              <a:gd name="connsiteX20" fmla="*/ 146190 w 146190"/>
              <a:gd name="connsiteY20" fmla="*/ 220142 h 600124"/>
              <a:gd name="connsiteX21" fmla="*/ 146190 w 146190"/>
              <a:gd name="connsiteY21" fmla="*/ 219222 h 600124"/>
              <a:gd name="connsiteX22" fmla="*/ 146190 w 146190"/>
              <a:gd name="connsiteY22" fmla="*/ 199735 h 600124"/>
              <a:gd name="connsiteX23" fmla="*/ 146190 w 146190"/>
              <a:gd name="connsiteY23" fmla="*/ 151773 h 600124"/>
              <a:gd name="connsiteX24" fmla="*/ 146190 w 146190"/>
              <a:gd name="connsiteY24" fmla="*/ 144479 h 600124"/>
              <a:gd name="connsiteX25" fmla="*/ 146190 w 146190"/>
              <a:gd name="connsiteY25" fmla="*/ 76110 h 600124"/>
              <a:gd name="connsiteX26" fmla="*/ 145523 w 146190"/>
              <a:gd name="connsiteY26" fmla="*/ 76110 h 600124"/>
              <a:gd name="connsiteX27" fmla="*/ 957 w 146190"/>
              <a:gd name="connsiteY27" fmla="*/ 181612 h 600124"/>
              <a:gd name="connsiteX28" fmla="*/ 0 w 146190"/>
              <a:gd name="connsiteY28" fmla="*/ 181612 h 600124"/>
              <a:gd name="connsiteX29" fmla="*/ 0 w 146190"/>
              <a:gd name="connsiteY29" fmla="*/ 182310 h 600124"/>
              <a:gd name="connsiteX30" fmla="*/ 0 w 146190"/>
              <a:gd name="connsiteY30" fmla="*/ 249981 h 600124"/>
              <a:gd name="connsiteX31" fmla="*/ 0 w 146190"/>
              <a:gd name="connsiteY31" fmla="*/ 250679 h 600124"/>
              <a:gd name="connsiteX32" fmla="*/ 0 w 146190"/>
              <a:gd name="connsiteY32" fmla="*/ 257276 h 600124"/>
              <a:gd name="connsiteX33" fmla="*/ 0 w 146190"/>
              <a:gd name="connsiteY33" fmla="*/ 305237 h 600124"/>
              <a:gd name="connsiteX34" fmla="*/ 0 w 146190"/>
              <a:gd name="connsiteY34" fmla="*/ 305936 h 600124"/>
              <a:gd name="connsiteX35" fmla="*/ 0 w 146190"/>
              <a:gd name="connsiteY35" fmla="*/ 324724 h 600124"/>
              <a:gd name="connsiteX36" fmla="*/ 0 w 146190"/>
              <a:gd name="connsiteY36" fmla="*/ 325423 h 600124"/>
              <a:gd name="connsiteX37" fmla="*/ 0 w 146190"/>
              <a:gd name="connsiteY37" fmla="*/ 325646 h 600124"/>
              <a:gd name="connsiteX38" fmla="*/ 0 w 146190"/>
              <a:gd name="connsiteY38" fmla="*/ 380902 h 600124"/>
              <a:gd name="connsiteX39" fmla="*/ 0 w 146190"/>
              <a:gd name="connsiteY39" fmla="*/ 381347 h 600124"/>
              <a:gd name="connsiteX40" fmla="*/ 0 w 146190"/>
              <a:gd name="connsiteY40" fmla="*/ 382045 h 600124"/>
              <a:gd name="connsiteX41" fmla="*/ 0 w 146190"/>
              <a:gd name="connsiteY41" fmla="*/ 400389 h 600124"/>
              <a:gd name="connsiteX42" fmla="*/ 0 w 146190"/>
              <a:gd name="connsiteY42" fmla="*/ 449716 h 600124"/>
              <a:gd name="connsiteX43" fmla="*/ 0 w 146190"/>
              <a:gd name="connsiteY43" fmla="*/ 450414 h 600124"/>
              <a:gd name="connsiteX44" fmla="*/ 0 w 146190"/>
              <a:gd name="connsiteY44" fmla="*/ 457011 h 600124"/>
              <a:gd name="connsiteX45" fmla="*/ 0 w 146190"/>
              <a:gd name="connsiteY45" fmla="*/ 524459 h 600124"/>
              <a:gd name="connsiteX46" fmla="*/ 0 w 146190"/>
              <a:gd name="connsiteY46" fmla="*/ 525158 h 600124"/>
              <a:gd name="connsiteX47" fmla="*/ 0 w 146190"/>
              <a:gd name="connsiteY47" fmla="*/ 525381 h 600124"/>
            </a:gdLst>
            <a:ahLst/>
            <a:cxnLst/>
            <a:rect l="l" t="t" r="r" b="b"/>
            <a:pathLst>
              <a:path w="146190" h="600124">
                <a:moveTo>
                  <a:pt x="0" y="181167"/>
                </a:moveTo>
                <a:lnTo>
                  <a:pt x="1566" y="181167"/>
                </a:lnTo>
                <a:lnTo>
                  <a:pt x="145523" y="76109"/>
                </a:lnTo>
                <a:lnTo>
                  <a:pt x="146190" y="75663"/>
                </a:lnTo>
                <a:lnTo>
                  <a:pt x="146190" y="0"/>
                </a:lnTo>
                <a:lnTo>
                  <a:pt x="145523" y="0"/>
                </a:lnTo>
                <a:lnTo>
                  <a:pt x="957" y="105502"/>
                </a:lnTo>
                <a:lnTo>
                  <a:pt x="0" y="105502"/>
                </a:lnTo>
                <a:lnTo>
                  <a:pt x="0" y="106200"/>
                </a:lnTo>
                <a:close/>
                <a:moveTo>
                  <a:pt x="0" y="600124"/>
                </a:moveTo>
                <a:lnTo>
                  <a:pt x="1566" y="600124"/>
                </a:lnTo>
                <a:lnTo>
                  <a:pt x="145523" y="495066"/>
                </a:lnTo>
                <a:lnTo>
                  <a:pt x="146190" y="494621"/>
                </a:lnTo>
                <a:lnTo>
                  <a:pt x="146190" y="419877"/>
                </a:lnTo>
                <a:lnTo>
                  <a:pt x="146190" y="418957"/>
                </a:lnTo>
                <a:lnTo>
                  <a:pt x="146190" y="351508"/>
                </a:lnTo>
                <a:lnTo>
                  <a:pt x="146190" y="344214"/>
                </a:lnTo>
                <a:lnTo>
                  <a:pt x="146190" y="294886"/>
                </a:lnTo>
                <a:lnTo>
                  <a:pt x="146190" y="275845"/>
                </a:lnTo>
                <a:lnTo>
                  <a:pt x="146190" y="275398"/>
                </a:lnTo>
                <a:lnTo>
                  <a:pt x="146190" y="220142"/>
                </a:lnTo>
                <a:lnTo>
                  <a:pt x="146190" y="219222"/>
                </a:lnTo>
                <a:lnTo>
                  <a:pt x="146190" y="199735"/>
                </a:lnTo>
                <a:lnTo>
                  <a:pt x="146190" y="151773"/>
                </a:lnTo>
                <a:lnTo>
                  <a:pt x="146190" y="144479"/>
                </a:lnTo>
                <a:lnTo>
                  <a:pt x="146190" y="76110"/>
                </a:lnTo>
                <a:lnTo>
                  <a:pt x="145523" y="76110"/>
                </a:lnTo>
                <a:lnTo>
                  <a:pt x="957" y="181612"/>
                </a:lnTo>
                <a:lnTo>
                  <a:pt x="0" y="181612"/>
                </a:lnTo>
                <a:lnTo>
                  <a:pt x="0" y="182310"/>
                </a:lnTo>
                <a:lnTo>
                  <a:pt x="0" y="249981"/>
                </a:lnTo>
                <a:lnTo>
                  <a:pt x="0" y="250679"/>
                </a:lnTo>
                <a:lnTo>
                  <a:pt x="0" y="257276"/>
                </a:lnTo>
                <a:lnTo>
                  <a:pt x="0" y="305237"/>
                </a:lnTo>
                <a:lnTo>
                  <a:pt x="0" y="305936"/>
                </a:lnTo>
                <a:lnTo>
                  <a:pt x="0" y="324724"/>
                </a:lnTo>
                <a:lnTo>
                  <a:pt x="0" y="325423"/>
                </a:lnTo>
                <a:lnTo>
                  <a:pt x="0" y="325646"/>
                </a:lnTo>
                <a:lnTo>
                  <a:pt x="0" y="380902"/>
                </a:lnTo>
                <a:lnTo>
                  <a:pt x="0" y="381347"/>
                </a:lnTo>
                <a:lnTo>
                  <a:pt x="0" y="382045"/>
                </a:lnTo>
                <a:lnTo>
                  <a:pt x="0" y="400389"/>
                </a:lnTo>
                <a:lnTo>
                  <a:pt x="0" y="449716"/>
                </a:lnTo>
                <a:lnTo>
                  <a:pt x="0" y="450414"/>
                </a:lnTo>
                <a:lnTo>
                  <a:pt x="0" y="457011"/>
                </a:lnTo>
                <a:lnTo>
                  <a:pt x="0" y="524459"/>
                </a:lnTo>
                <a:lnTo>
                  <a:pt x="0" y="525158"/>
                </a:lnTo>
                <a:lnTo>
                  <a:pt x="0" y="52538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0800000" flipH="1">
            <a:off x="269226" y="223658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 flipV="1">
            <a:off x="415416" y="329859"/>
            <a:ext cx="73692" cy="493701"/>
          </a:xfrm>
          <a:custGeom>
            <a:avLst/>
            <a:gdLst>
              <a:gd name="connsiteX0" fmla="*/ 73692 w 73692"/>
              <a:gd name="connsiteY0" fmla="*/ 493701 h 493701"/>
              <a:gd name="connsiteX1" fmla="*/ 0 w 73692"/>
              <a:gd name="connsiteY1" fmla="*/ 493701 h 493701"/>
              <a:gd name="connsiteX2" fmla="*/ 0 w 73692"/>
              <a:gd name="connsiteY2" fmla="*/ 293966 h 493701"/>
              <a:gd name="connsiteX3" fmla="*/ 0 w 73692"/>
              <a:gd name="connsiteY3" fmla="*/ 199735 h 493701"/>
              <a:gd name="connsiteX4" fmla="*/ 0 w 73692"/>
              <a:gd name="connsiteY4" fmla="*/ 0 h 493701"/>
              <a:gd name="connsiteX5" fmla="*/ 73692 w 73692"/>
              <a:gd name="connsiteY5" fmla="*/ 0 h 493701"/>
              <a:gd name="connsiteX6" fmla="*/ 73692 w 73692"/>
              <a:gd name="connsiteY6" fmla="*/ 199735 h 493701"/>
              <a:gd name="connsiteX7" fmla="*/ 73692 w 73692"/>
              <a:gd name="connsiteY7" fmla="*/ 293966 h 493701"/>
            </a:gdLst>
            <a:ahLst/>
            <a:cxnLst/>
            <a:rect l="l" t="t" r="r" b="b"/>
            <a:pathLst>
              <a:path w="73692" h="493701">
                <a:moveTo>
                  <a:pt x="73692" y="493701"/>
                </a:moveTo>
                <a:lnTo>
                  <a:pt x="0" y="493701"/>
                </a:lnTo>
                <a:lnTo>
                  <a:pt x="0" y="293966"/>
                </a:lnTo>
                <a:lnTo>
                  <a:pt x="0" y="199735"/>
                </a:lnTo>
                <a:lnTo>
                  <a:pt x="0" y="0"/>
                </a:lnTo>
                <a:lnTo>
                  <a:pt x="73692" y="0"/>
                </a:lnTo>
                <a:lnTo>
                  <a:pt x="73692" y="199735"/>
                </a:lnTo>
                <a:lnTo>
                  <a:pt x="73692" y="2939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10556" y="360216"/>
            <a:ext cx="1080905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季节性销售模式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6564440" y="1210297"/>
            <a:ext cx="4570863" cy="1748415"/>
          </a:xfrm>
          <a:prstGeom prst="roundRect">
            <a:avLst>
              <a:gd name="adj" fmla="val 4708"/>
            </a:avLst>
          </a:prstGeom>
          <a:solidFill>
            <a:schemeClr val="accent1">
              <a:lumMod val="20000"/>
              <a:lumOff val="80000"/>
              <a:alpha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" name="标题 1"/>
          <p:cNvCxnSpPr/>
          <p:nvPr/>
        </p:nvCxnSpPr>
        <p:spPr>
          <a:xfrm flipH="1">
            <a:off x="4391406" y="1747424"/>
            <a:ext cx="1572769" cy="0"/>
          </a:xfrm>
          <a:prstGeom prst="line">
            <a:avLst/>
          </a:prstGeom>
          <a:noFill/>
          <a:ln w="19050" cap="sq">
            <a:solidFill>
              <a:schemeClr val="accent1"/>
            </a:solidFill>
            <a:prstDash val="solid"/>
            <a:miter/>
          </a:ln>
        </p:spPr>
      </p:cxnSp>
      <p:cxnSp>
        <p:nvCxnSpPr>
          <p:cNvPr id="5" name="标题 1"/>
          <p:cNvCxnSpPr/>
          <p:nvPr/>
        </p:nvCxnSpPr>
        <p:spPr>
          <a:xfrm flipH="1">
            <a:off x="6001884" y="1206107"/>
            <a:ext cx="0" cy="5651893"/>
          </a:xfrm>
          <a:prstGeom prst="line">
            <a:avLst/>
          </a:prstGeom>
          <a:noFill/>
          <a:ln w="19050" cap="sq">
            <a:solidFill>
              <a:schemeClr val="accent1"/>
            </a:solidFill>
            <a:prstDash val="dash"/>
            <a:miter/>
          </a:ln>
        </p:spPr>
      </p:cxnSp>
      <p:sp>
        <p:nvSpPr>
          <p:cNvPr id="6" name="标题 1"/>
          <p:cNvSpPr txBox="1"/>
          <p:nvPr/>
        </p:nvSpPr>
        <p:spPr>
          <a:xfrm flipH="1">
            <a:off x="5817905" y="1587718"/>
            <a:ext cx="319411" cy="31941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4001263" y="1357282"/>
            <a:ext cx="780285" cy="78028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885437" y="1832990"/>
            <a:ext cx="3927873" cy="991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9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在销售旺季，商家可以加大广告投放力度，推出限时折扣、满减优惠等促销活动，吸引消费者购买，提高销售额和市场份额。
同时，优化库存管理，确保畅销商品的充足供应，提升客户购物体验，增加客户满意度和忠诚度。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203467" y="1587718"/>
            <a:ext cx="375878" cy="340777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6029043" y="3556433"/>
            <a:ext cx="1572769" cy="0"/>
          </a:xfrm>
          <a:prstGeom prst="line">
            <a:avLst/>
          </a:prstGeom>
          <a:noFill/>
          <a:ln w="19050" cap="sq">
            <a:solidFill>
              <a:schemeClr val="accent2">
                <a:alpha val="100000"/>
              </a:schemeClr>
            </a:solidFill>
            <a:prstDash val="solid"/>
            <a:miter/>
          </a:ln>
        </p:spPr>
      </p:cxnSp>
      <p:sp>
        <p:nvSpPr>
          <p:cNvPr id="11" name="标题 1"/>
          <p:cNvSpPr txBox="1"/>
          <p:nvPr/>
        </p:nvSpPr>
        <p:spPr>
          <a:xfrm>
            <a:off x="5855902" y="3396727"/>
            <a:ext cx="319411" cy="319411"/>
          </a:xfrm>
          <a:prstGeom prst="ellipse">
            <a:avLst/>
          </a:pr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211670" y="3166291"/>
            <a:ext cx="780285" cy="780285"/>
          </a:xfrm>
          <a:prstGeom prst="ellipse">
            <a:avLst/>
          </a:pr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0800000" flipV="1">
            <a:off x="7430390" y="3390541"/>
            <a:ext cx="342845" cy="33178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956232" y="2560420"/>
            <a:ext cx="4570863" cy="1748415"/>
          </a:xfrm>
          <a:prstGeom prst="roundRect">
            <a:avLst>
              <a:gd name="adj" fmla="val 4708"/>
            </a:avLst>
          </a:prstGeom>
          <a:solidFill>
            <a:schemeClr val="accent2">
              <a:lumMod val="20000"/>
              <a:lumOff val="80000"/>
              <a:alpha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6564440" y="4336719"/>
            <a:ext cx="4570863" cy="1748415"/>
          </a:xfrm>
          <a:prstGeom prst="roundRect">
            <a:avLst>
              <a:gd name="adj" fmla="val 4708"/>
            </a:avLst>
          </a:prstGeom>
          <a:solidFill>
            <a:schemeClr val="accent1">
              <a:lumMod val="20000"/>
              <a:lumOff val="80000"/>
              <a:alpha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 flipH="1">
            <a:off x="4391406" y="5172535"/>
            <a:ext cx="1572769" cy="0"/>
          </a:xfrm>
          <a:prstGeom prst="line">
            <a:avLst/>
          </a:prstGeom>
          <a:noFill/>
          <a:ln w="19050" cap="sq">
            <a:solidFill>
              <a:schemeClr val="accent1"/>
            </a:solidFill>
            <a:prstDash val="solid"/>
            <a:miter/>
          </a:ln>
        </p:spPr>
      </p:cxnSp>
      <p:sp>
        <p:nvSpPr>
          <p:cNvPr id="17" name="标题 1"/>
          <p:cNvSpPr txBox="1"/>
          <p:nvPr/>
        </p:nvSpPr>
        <p:spPr>
          <a:xfrm flipH="1">
            <a:off x="5817905" y="5012829"/>
            <a:ext cx="319411" cy="31941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001263" y="4782393"/>
            <a:ext cx="780285" cy="78028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212758" y="5004570"/>
            <a:ext cx="357296" cy="35729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278217" y="3184590"/>
            <a:ext cx="3927873" cy="991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9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在销售淡季，商家可以开展市场调研，了解消费者需求，开发新产品或新服务，满足市场需求。
同时，通过举办主题活动、推出会员专属优惠等方式，刺激消费者购买，提高淡季销售额，平衡全年销售波动。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885437" y="4950930"/>
            <a:ext cx="3927873" cy="991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9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通过对比促销活动前后的销售数据，评估季节性营销策略的效果，如销售额增长、订单数量增加、客户满意度提升等。
根据评估结果，总结经验教训，优化后续的季节性营销策略，提高营销效果和投资回报率。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6563451" y="996000"/>
            <a:ext cx="4571852" cy="732368"/>
          </a:xfrm>
          <a:custGeom>
            <a:avLst/>
            <a:gdLst>
              <a:gd name="connsiteX0" fmla="*/ 4523588 w 4571852"/>
              <a:gd name="connsiteY0" fmla="*/ 0 h 732368"/>
              <a:gd name="connsiteX1" fmla="*/ 48264 w 4571852"/>
              <a:gd name="connsiteY1" fmla="*/ 0 h 732368"/>
              <a:gd name="connsiteX2" fmla="*/ 0 w 4571852"/>
              <a:gd name="connsiteY2" fmla="*/ 48264 h 732368"/>
              <a:gd name="connsiteX3" fmla="*/ 0 w 4571852"/>
              <a:gd name="connsiteY3" fmla="*/ 262560 h 732368"/>
              <a:gd name="connsiteX4" fmla="*/ 0 w 4571852"/>
              <a:gd name="connsiteY4" fmla="*/ 422194 h 732368"/>
              <a:gd name="connsiteX5" fmla="*/ 0 w 4571852"/>
              <a:gd name="connsiteY5" fmla="*/ 636490 h 732368"/>
              <a:gd name="connsiteX6" fmla="*/ 48264 w 4571852"/>
              <a:gd name="connsiteY6" fmla="*/ 684754 h 732368"/>
              <a:gd name="connsiteX7" fmla="*/ 2191385 w 4571852"/>
              <a:gd name="connsiteY7" fmla="*/ 684754 h 732368"/>
              <a:gd name="connsiteX8" fmla="*/ 2285927 w 4571852"/>
              <a:gd name="connsiteY8" fmla="*/ 732368 h 732368"/>
              <a:gd name="connsiteX9" fmla="*/ 2380469 w 4571852"/>
              <a:gd name="connsiteY9" fmla="*/ 684754 h 732368"/>
              <a:gd name="connsiteX10" fmla="*/ 4523588 w 4571852"/>
              <a:gd name="connsiteY10" fmla="*/ 684754 h 732368"/>
              <a:gd name="connsiteX11" fmla="*/ 4571852 w 4571852"/>
              <a:gd name="connsiteY11" fmla="*/ 636490 h 732368"/>
              <a:gd name="connsiteX12" fmla="*/ 4571852 w 4571852"/>
              <a:gd name="connsiteY12" fmla="*/ 422194 h 732368"/>
              <a:gd name="connsiteX13" fmla="*/ 4571852 w 4571852"/>
              <a:gd name="connsiteY13" fmla="*/ 262560 h 732368"/>
              <a:gd name="connsiteX14" fmla="*/ 4571852 w 4571852"/>
              <a:gd name="connsiteY14" fmla="*/ 48264 h 732368"/>
              <a:gd name="connsiteX15" fmla="*/ 4523588 w 4571852"/>
              <a:gd name="connsiteY15" fmla="*/ 0 h 732368"/>
            </a:gdLst>
            <a:ahLst/>
            <a:cxnLst/>
            <a:rect l="l" t="t" r="r" b="b"/>
            <a:pathLst>
              <a:path w="4571852" h="732368">
                <a:moveTo>
                  <a:pt x="4523588" y="0"/>
                </a:moveTo>
                <a:lnTo>
                  <a:pt x="48264" y="0"/>
                </a:lnTo>
                <a:cubicBezTo>
                  <a:pt x="21609" y="0"/>
                  <a:pt x="0" y="21609"/>
                  <a:pt x="0" y="48264"/>
                </a:cubicBezTo>
                <a:lnTo>
                  <a:pt x="0" y="262560"/>
                </a:lnTo>
                <a:lnTo>
                  <a:pt x="0" y="422194"/>
                </a:lnTo>
                <a:lnTo>
                  <a:pt x="0" y="636490"/>
                </a:lnTo>
                <a:cubicBezTo>
                  <a:pt x="0" y="663145"/>
                  <a:pt x="21609" y="684754"/>
                  <a:pt x="48264" y="684754"/>
                </a:cubicBezTo>
                <a:lnTo>
                  <a:pt x="2191385" y="684754"/>
                </a:lnTo>
                <a:lnTo>
                  <a:pt x="2285927" y="732368"/>
                </a:lnTo>
                <a:lnTo>
                  <a:pt x="2380469" y="684754"/>
                </a:lnTo>
                <a:lnTo>
                  <a:pt x="4523588" y="684754"/>
                </a:lnTo>
                <a:cubicBezTo>
                  <a:pt x="4550243" y="684754"/>
                  <a:pt x="4571852" y="663145"/>
                  <a:pt x="4571852" y="636490"/>
                </a:cubicBezTo>
                <a:lnTo>
                  <a:pt x="4571852" y="422194"/>
                </a:lnTo>
                <a:lnTo>
                  <a:pt x="4571852" y="262560"/>
                </a:lnTo>
                <a:lnTo>
                  <a:pt x="4571852" y="48264"/>
                </a:lnTo>
                <a:cubicBezTo>
                  <a:pt x="4571852" y="21609"/>
                  <a:pt x="4550243" y="0"/>
                  <a:pt x="452358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956231" y="2346123"/>
            <a:ext cx="4571852" cy="732368"/>
          </a:xfrm>
          <a:custGeom>
            <a:avLst/>
            <a:gdLst>
              <a:gd name="connsiteX0" fmla="*/ 4523588 w 4571852"/>
              <a:gd name="connsiteY0" fmla="*/ 0 h 732368"/>
              <a:gd name="connsiteX1" fmla="*/ 48264 w 4571852"/>
              <a:gd name="connsiteY1" fmla="*/ 0 h 732368"/>
              <a:gd name="connsiteX2" fmla="*/ 0 w 4571852"/>
              <a:gd name="connsiteY2" fmla="*/ 48264 h 732368"/>
              <a:gd name="connsiteX3" fmla="*/ 0 w 4571852"/>
              <a:gd name="connsiteY3" fmla="*/ 262560 h 732368"/>
              <a:gd name="connsiteX4" fmla="*/ 0 w 4571852"/>
              <a:gd name="connsiteY4" fmla="*/ 422194 h 732368"/>
              <a:gd name="connsiteX5" fmla="*/ 0 w 4571852"/>
              <a:gd name="connsiteY5" fmla="*/ 636490 h 732368"/>
              <a:gd name="connsiteX6" fmla="*/ 48264 w 4571852"/>
              <a:gd name="connsiteY6" fmla="*/ 684754 h 732368"/>
              <a:gd name="connsiteX7" fmla="*/ 2191385 w 4571852"/>
              <a:gd name="connsiteY7" fmla="*/ 684754 h 732368"/>
              <a:gd name="connsiteX8" fmla="*/ 2285927 w 4571852"/>
              <a:gd name="connsiteY8" fmla="*/ 732368 h 732368"/>
              <a:gd name="connsiteX9" fmla="*/ 2380469 w 4571852"/>
              <a:gd name="connsiteY9" fmla="*/ 684754 h 732368"/>
              <a:gd name="connsiteX10" fmla="*/ 4523588 w 4571852"/>
              <a:gd name="connsiteY10" fmla="*/ 684754 h 732368"/>
              <a:gd name="connsiteX11" fmla="*/ 4571852 w 4571852"/>
              <a:gd name="connsiteY11" fmla="*/ 636490 h 732368"/>
              <a:gd name="connsiteX12" fmla="*/ 4571852 w 4571852"/>
              <a:gd name="connsiteY12" fmla="*/ 422194 h 732368"/>
              <a:gd name="connsiteX13" fmla="*/ 4571852 w 4571852"/>
              <a:gd name="connsiteY13" fmla="*/ 262560 h 732368"/>
              <a:gd name="connsiteX14" fmla="*/ 4571852 w 4571852"/>
              <a:gd name="connsiteY14" fmla="*/ 48264 h 732368"/>
              <a:gd name="connsiteX15" fmla="*/ 4523588 w 4571852"/>
              <a:gd name="connsiteY15" fmla="*/ 0 h 732368"/>
            </a:gdLst>
            <a:ahLst/>
            <a:cxnLst/>
            <a:rect l="l" t="t" r="r" b="b"/>
            <a:pathLst>
              <a:path w="4571852" h="732368">
                <a:moveTo>
                  <a:pt x="4523588" y="0"/>
                </a:moveTo>
                <a:lnTo>
                  <a:pt x="48264" y="0"/>
                </a:lnTo>
                <a:cubicBezTo>
                  <a:pt x="21609" y="0"/>
                  <a:pt x="0" y="21609"/>
                  <a:pt x="0" y="48264"/>
                </a:cubicBezTo>
                <a:lnTo>
                  <a:pt x="0" y="262560"/>
                </a:lnTo>
                <a:lnTo>
                  <a:pt x="0" y="422194"/>
                </a:lnTo>
                <a:lnTo>
                  <a:pt x="0" y="636490"/>
                </a:lnTo>
                <a:cubicBezTo>
                  <a:pt x="0" y="663145"/>
                  <a:pt x="21609" y="684754"/>
                  <a:pt x="48264" y="684754"/>
                </a:cubicBezTo>
                <a:lnTo>
                  <a:pt x="2191385" y="684754"/>
                </a:lnTo>
                <a:lnTo>
                  <a:pt x="2285927" y="732368"/>
                </a:lnTo>
                <a:lnTo>
                  <a:pt x="2380469" y="684754"/>
                </a:lnTo>
                <a:lnTo>
                  <a:pt x="4523588" y="684754"/>
                </a:lnTo>
                <a:cubicBezTo>
                  <a:pt x="4550243" y="684754"/>
                  <a:pt x="4571852" y="663145"/>
                  <a:pt x="4571852" y="636490"/>
                </a:cubicBezTo>
                <a:lnTo>
                  <a:pt x="4571852" y="422194"/>
                </a:lnTo>
                <a:lnTo>
                  <a:pt x="4571852" y="262560"/>
                </a:lnTo>
                <a:lnTo>
                  <a:pt x="4571852" y="48264"/>
                </a:lnTo>
                <a:cubicBezTo>
                  <a:pt x="4571852" y="21609"/>
                  <a:pt x="4550243" y="0"/>
                  <a:pt x="4523588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6563451" y="4122422"/>
            <a:ext cx="4571852" cy="732368"/>
          </a:xfrm>
          <a:custGeom>
            <a:avLst/>
            <a:gdLst>
              <a:gd name="connsiteX0" fmla="*/ 4523588 w 4571852"/>
              <a:gd name="connsiteY0" fmla="*/ 0 h 732368"/>
              <a:gd name="connsiteX1" fmla="*/ 48264 w 4571852"/>
              <a:gd name="connsiteY1" fmla="*/ 0 h 732368"/>
              <a:gd name="connsiteX2" fmla="*/ 0 w 4571852"/>
              <a:gd name="connsiteY2" fmla="*/ 48264 h 732368"/>
              <a:gd name="connsiteX3" fmla="*/ 0 w 4571852"/>
              <a:gd name="connsiteY3" fmla="*/ 262560 h 732368"/>
              <a:gd name="connsiteX4" fmla="*/ 0 w 4571852"/>
              <a:gd name="connsiteY4" fmla="*/ 422194 h 732368"/>
              <a:gd name="connsiteX5" fmla="*/ 0 w 4571852"/>
              <a:gd name="connsiteY5" fmla="*/ 636490 h 732368"/>
              <a:gd name="connsiteX6" fmla="*/ 48264 w 4571852"/>
              <a:gd name="connsiteY6" fmla="*/ 684754 h 732368"/>
              <a:gd name="connsiteX7" fmla="*/ 2191385 w 4571852"/>
              <a:gd name="connsiteY7" fmla="*/ 684754 h 732368"/>
              <a:gd name="connsiteX8" fmla="*/ 2285927 w 4571852"/>
              <a:gd name="connsiteY8" fmla="*/ 732368 h 732368"/>
              <a:gd name="connsiteX9" fmla="*/ 2380469 w 4571852"/>
              <a:gd name="connsiteY9" fmla="*/ 684754 h 732368"/>
              <a:gd name="connsiteX10" fmla="*/ 4523588 w 4571852"/>
              <a:gd name="connsiteY10" fmla="*/ 684754 h 732368"/>
              <a:gd name="connsiteX11" fmla="*/ 4571852 w 4571852"/>
              <a:gd name="connsiteY11" fmla="*/ 636490 h 732368"/>
              <a:gd name="connsiteX12" fmla="*/ 4571852 w 4571852"/>
              <a:gd name="connsiteY12" fmla="*/ 422194 h 732368"/>
              <a:gd name="connsiteX13" fmla="*/ 4571852 w 4571852"/>
              <a:gd name="connsiteY13" fmla="*/ 262560 h 732368"/>
              <a:gd name="connsiteX14" fmla="*/ 4571852 w 4571852"/>
              <a:gd name="connsiteY14" fmla="*/ 48264 h 732368"/>
              <a:gd name="connsiteX15" fmla="*/ 4523588 w 4571852"/>
              <a:gd name="connsiteY15" fmla="*/ 0 h 732368"/>
            </a:gdLst>
            <a:ahLst/>
            <a:cxnLst/>
            <a:rect l="l" t="t" r="r" b="b"/>
            <a:pathLst>
              <a:path w="4571852" h="732368">
                <a:moveTo>
                  <a:pt x="4523588" y="0"/>
                </a:moveTo>
                <a:lnTo>
                  <a:pt x="48264" y="0"/>
                </a:lnTo>
                <a:cubicBezTo>
                  <a:pt x="21609" y="0"/>
                  <a:pt x="0" y="21609"/>
                  <a:pt x="0" y="48264"/>
                </a:cubicBezTo>
                <a:lnTo>
                  <a:pt x="0" y="262560"/>
                </a:lnTo>
                <a:lnTo>
                  <a:pt x="0" y="422194"/>
                </a:lnTo>
                <a:lnTo>
                  <a:pt x="0" y="636490"/>
                </a:lnTo>
                <a:cubicBezTo>
                  <a:pt x="0" y="663145"/>
                  <a:pt x="21609" y="684754"/>
                  <a:pt x="48264" y="684754"/>
                </a:cubicBezTo>
                <a:lnTo>
                  <a:pt x="2191385" y="684754"/>
                </a:lnTo>
                <a:lnTo>
                  <a:pt x="2285927" y="732368"/>
                </a:lnTo>
                <a:lnTo>
                  <a:pt x="2380469" y="684754"/>
                </a:lnTo>
                <a:lnTo>
                  <a:pt x="4523588" y="684754"/>
                </a:lnTo>
                <a:cubicBezTo>
                  <a:pt x="4550243" y="684754"/>
                  <a:pt x="4571852" y="663145"/>
                  <a:pt x="4571852" y="636490"/>
                </a:cubicBezTo>
                <a:lnTo>
                  <a:pt x="4571852" y="422194"/>
                </a:lnTo>
                <a:lnTo>
                  <a:pt x="4571852" y="262560"/>
                </a:lnTo>
                <a:lnTo>
                  <a:pt x="4571852" y="48264"/>
                </a:lnTo>
                <a:cubicBezTo>
                  <a:pt x="4571852" y="21609"/>
                  <a:pt x="4550243" y="0"/>
                  <a:pt x="452358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885438" y="1070885"/>
            <a:ext cx="3927873" cy="5386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旺季营销策略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278220" y="2422485"/>
            <a:ext cx="3927873" cy="5386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淡季营销策略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885438" y="4188825"/>
            <a:ext cx="3927873" cy="5386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季节性营销的效果评估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0800000" flipH="1">
            <a:off x="269226" y="423393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10800000" flipH="1">
            <a:off x="269226" y="223658"/>
            <a:ext cx="146190" cy="600124"/>
          </a:xfrm>
          <a:custGeom>
            <a:avLst/>
            <a:gdLst>
              <a:gd name="connsiteX0" fmla="*/ 0 w 146190"/>
              <a:gd name="connsiteY0" fmla="*/ 181167 h 600124"/>
              <a:gd name="connsiteX1" fmla="*/ 1566 w 146190"/>
              <a:gd name="connsiteY1" fmla="*/ 181167 h 600124"/>
              <a:gd name="connsiteX2" fmla="*/ 145523 w 146190"/>
              <a:gd name="connsiteY2" fmla="*/ 76109 h 600124"/>
              <a:gd name="connsiteX3" fmla="*/ 146190 w 146190"/>
              <a:gd name="connsiteY3" fmla="*/ 75663 h 600124"/>
              <a:gd name="connsiteX4" fmla="*/ 146190 w 146190"/>
              <a:gd name="connsiteY4" fmla="*/ 0 h 600124"/>
              <a:gd name="connsiteX5" fmla="*/ 145523 w 146190"/>
              <a:gd name="connsiteY5" fmla="*/ 0 h 600124"/>
              <a:gd name="connsiteX6" fmla="*/ 957 w 146190"/>
              <a:gd name="connsiteY6" fmla="*/ 105502 h 600124"/>
              <a:gd name="connsiteX7" fmla="*/ 0 w 146190"/>
              <a:gd name="connsiteY7" fmla="*/ 105502 h 600124"/>
              <a:gd name="connsiteX8" fmla="*/ 0 w 146190"/>
              <a:gd name="connsiteY8" fmla="*/ 106200 h 600124"/>
              <a:gd name="connsiteX9" fmla="*/ 0 w 146190"/>
              <a:gd name="connsiteY9" fmla="*/ 600124 h 600124"/>
              <a:gd name="connsiteX10" fmla="*/ 1566 w 146190"/>
              <a:gd name="connsiteY10" fmla="*/ 600124 h 600124"/>
              <a:gd name="connsiteX11" fmla="*/ 145523 w 146190"/>
              <a:gd name="connsiteY11" fmla="*/ 495066 h 600124"/>
              <a:gd name="connsiteX12" fmla="*/ 146190 w 146190"/>
              <a:gd name="connsiteY12" fmla="*/ 494621 h 600124"/>
              <a:gd name="connsiteX13" fmla="*/ 146190 w 146190"/>
              <a:gd name="connsiteY13" fmla="*/ 419877 h 600124"/>
              <a:gd name="connsiteX14" fmla="*/ 146190 w 146190"/>
              <a:gd name="connsiteY14" fmla="*/ 418957 h 600124"/>
              <a:gd name="connsiteX15" fmla="*/ 146190 w 146190"/>
              <a:gd name="connsiteY15" fmla="*/ 351508 h 600124"/>
              <a:gd name="connsiteX16" fmla="*/ 146190 w 146190"/>
              <a:gd name="connsiteY16" fmla="*/ 344214 h 600124"/>
              <a:gd name="connsiteX17" fmla="*/ 146190 w 146190"/>
              <a:gd name="connsiteY17" fmla="*/ 294886 h 600124"/>
              <a:gd name="connsiteX18" fmla="*/ 146190 w 146190"/>
              <a:gd name="connsiteY18" fmla="*/ 275845 h 600124"/>
              <a:gd name="connsiteX19" fmla="*/ 146190 w 146190"/>
              <a:gd name="connsiteY19" fmla="*/ 275398 h 600124"/>
              <a:gd name="connsiteX20" fmla="*/ 146190 w 146190"/>
              <a:gd name="connsiteY20" fmla="*/ 220142 h 600124"/>
              <a:gd name="connsiteX21" fmla="*/ 146190 w 146190"/>
              <a:gd name="connsiteY21" fmla="*/ 219222 h 600124"/>
              <a:gd name="connsiteX22" fmla="*/ 146190 w 146190"/>
              <a:gd name="connsiteY22" fmla="*/ 199735 h 600124"/>
              <a:gd name="connsiteX23" fmla="*/ 146190 w 146190"/>
              <a:gd name="connsiteY23" fmla="*/ 151773 h 600124"/>
              <a:gd name="connsiteX24" fmla="*/ 146190 w 146190"/>
              <a:gd name="connsiteY24" fmla="*/ 144479 h 600124"/>
              <a:gd name="connsiteX25" fmla="*/ 146190 w 146190"/>
              <a:gd name="connsiteY25" fmla="*/ 76110 h 600124"/>
              <a:gd name="connsiteX26" fmla="*/ 145523 w 146190"/>
              <a:gd name="connsiteY26" fmla="*/ 76110 h 600124"/>
              <a:gd name="connsiteX27" fmla="*/ 957 w 146190"/>
              <a:gd name="connsiteY27" fmla="*/ 181612 h 600124"/>
              <a:gd name="connsiteX28" fmla="*/ 0 w 146190"/>
              <a:gd name="connsiteY28" fmla="*/ 181612 h 600124"/>
              <a:gd name="connsiteX29" fmla="*/ 0 w 146190"/>
              <a:gd name="connsiteY29" fmla="*/ 182310 h 600124"/>
              <a:gd name="connsiteX30" fmla="*/ 0 w 146190"/>
              <a:gd name="connsiteY30" fmla="*/ 249981 h 600124"/>
              <a:gd name="connsiteX31" fmla="*/ 0 w 146190"/>
              <a:gd name="connsiteY31" fmla="*/ 250679 h 600124"/>
              <a:gd name="connsiteX32" fmla="*/ 0 w 146190"/>
              <a:gd name="connsiteY32" fmla="*/ 257276 h 600124"/>
              <a:gd name="connsiteX33" fmla="*/ 0 w 146190"/>
              <a:gd name="connsiteY33" fmla="*/ 305237 h 600124"/>
              <a:gd name="connsiteX34" fmla="*/ 0 w 146190"/>
              <a:gd name="connsiteY34" fmla="*/ 305936 h 600124"/>
              <a:gd name="connsiteX35" fmla="*/ 0 w 146190"/>
              <a:gd name="connsiteY35" fmla="*/ 324724 h 600124"/>
              <a:gd name="connsiteX36" fmla="*/ 0 w 146190"/>
              <a:gd name="connsiteY36" fmla="*/ 325423 h 600124"/>
              <a:gd name="connsiteX37" fmla="*/ 0 w 146190"/>
              <a:gd name="connsiteY37" fmla="*/ 325646 h 600124"/>
              <a:gd name="connsiteX38" fmla="*/ 0 w 146190"/>
              <a:gd name="connsiteY38" fmla="*/ 380902 h 600124"/>
              <a:gd name="connsiteX39" fmla="*/ 0 w 146190"/>
              <a:gd name="connsiteY39" fmla="*/ 381347 h 600124"/>
              <a:gd name="connsiteX40" fmla="*/ 0 w 146190"/>
              <a:gd name="connsiteY40" fmla="*/ 382045 h 600124"/>
              <a:gd name="connsiteX41" fmla="*/ 0 w 146190"/>
              <a:gd name="connsiteY41" fmla="*/ 400389 h 600124"/>
              <a:gd name="connsiteX42" fmla="*/ 0 w 146190"/>
              <a:gd name="connsiteY42" fmla="*/ 449716 h 600124"/>
              <a:gd name="connsiteX43" fmla="*/ 0 w 146190"/>
              <a:gd name="connsiteY43" fmla="*/ 450414 h 600124"/>
              <a:gd name="connsiteX44" fmla="*/ 0 w 146190"/>
              <a:gd name="connsiteY44" fmla="*/ 457011 h 600124"/>
              <a:gd name="connsiteX45" fmla="*/ 0 w 146190"/>
              <a:gd name="connsiteY45" fmla="*/ 524459 h 600124"/>
              <a:gd name="connsiteX46" fmla="*/ 0 w 146190"/>
              <a:gd name="connsiteY46" fmla="*/ 525158 h 600124"/>
              <a:gd name="connsiteX47" fmla="*/ 0 w 146190"/>
              <a:gd name="connsiteY47" fmla="*/ 525381 h 600124"/>
            </a:gdLst>
            <a:ahLst/>
            <a:cxnLst/>
            <a:rect l="l" t="t" r="r" b="b"/>
            <a:pathLst>
              <a:path w="146190" h="600124">
                <a:moveTo>
                  <a:pt x="0" y="181167"/>
                </a:moveTo>
                <a:lnTo>
                  <a:pt x="1566" y="181167"/>
                </a:lnTo>
                <a:lnTo>
                  <a:pt x="145523" y="76109"/>
                </a:lnTo>
                <a:lnTo>
                  <a:pt x="146190" y="75663"/>
                </a:lnTo>
                <a:lnTo>
                  <a:pt x="146190" y="0"/>
                </a:lnTo>
                <a:lnTo>
                  <a:pt x="145523" y="0"/>
                </a:lnTo>
                <a:lnTo>
                  <a:pt x="957" y="105502"/>
                </a:lnTo>
                <a:lnTo>
                  <a:pt x="0" y="105502"/>
                </a:lnTo>
                <a:lnTo>
                  <a:pt x="0" y="106200"/>
                </a:lnTo>
                <a:close/>
                <a:moveTo>
                  <a:pt x="0" y="600124"/>
                </a:moveTo>
                <a:lnTo>
                  <a:pt x="1566" y="600124"/>
                </a:lnTo>
                <a:lnTo>
                  <a:pt x="145523" y="495066"/>
                </a:lnTo>
                <a:lnTo>
                  <a:pt x="146190" y="494621"/>
                </a:lnTo>
                <a:lnTo>
                  <a:pt x="146190" y="419877"/>
                </a:lnTo>
                <a:lnTo>
                  <a:pt x="146190" y="418957"/>
                </a:lnTo>
                <a:lnTo>
                  <a:pt x="146190" y="351508"/>
                </a:lnTo>
                <a:lnTo>
                  <a:pt x="146190" y="344214"/>
                </a:lnTo>
                <a:lnTo>
                  <a:pt x="146190" y="294886"/>
                </a:lnTo>
                <a:lnTo>
                  <a:pt x="146190" y="275845"/>
                </a:lnTo>
                <a:lnTo>
                  <a:pt x="146190" y="275398"/>
                </a:lnTo>
                <a:lnTo>
                  <a:pt x="146190" y="220142"/>
                </a:lnTo>
                <a:lnTo>
                  <a:pt x="146190" y="219222"/>
                </a:lnTo>
                <a:lnTo>
                  <a:pt x="146190" y="199735"/>
                </a:lnTo>
                <a:lnTo>
                  <a:pt x="146190" y="151773"/>
                </a:lnTo>
                <a:lnTo>
                  <a:pt x="146190" y="144479"/>
                </a:lnTo>
                <a:lnTo>
                  <a:pt x="146190" y="76110"/>
                </a:lnTo>
                <a:lnTo>
                  <a:pt x="145523" y="76110"/>
                </a:lnTo>
                <a:lnTo>
                  <a:pt x="957" y="181612"/>
                </a:lnTo>
                <a:lnTo>
                  <a:pt x="0" y="181612"/>
                </a:lnTo>
                <a:lnTo>
                  <a:pt x="0" y="182310"/>
                </a:lnTo>
                <a:lnTo>
                  <a:pt x="0" y="249981"/>
                </a:lnTo>
                <a:lnTo>
                  <a:pt x="0" y="250679"/>
                </a:lnTo>
                <a:lnTo>
                  <a:pt x="0" y="257276"/>
                </a:lnTo>
                <a:lnTo>
                  <a:pt x="0" y="305237"/>
                </a:lnTo>
                <a:lnTo>
                  <a:pt x="0" y="305936"/>
                </a:lnTo>
                <a:lnTo>
                  <a:pt x="0" y="324724"/>
                </a:lnTo>
                <a:lnTo>
                  <a:pt x="0" y="325423"/>
                </a:lnTo>
                <a:lnTo>
                  <a:pt x="0" y="325646"/>
                </a:lnTo>
                <a:lnTo>
                  <a:pt x="0" y="380902"/>
                </a:lnTo>
                <a:lnTo>
                  <a:pt x="0" y="381347"/>
                </a:lnTo>
                <a:lnTo>
                  <a:pt x="0" y="382045"/>
                </a:lnTo>
                <a:lnTo>
                  <a:pt x="0" y="400389"/>
                </a:lnTo>
                <a:lnTo>
                  <a:pt x="0" y="449716"/>
                </a:lnTo>
                <a:lnTo>
                  <a:pt x="0" y="450414"/>
                </a:lnTo>
                <a:lnTo>
                  <a:pt x="0" y="457011"/>
                </a:lnTo>
                <a:lnTo>
                  <a:pt x="0" y="524459"/>
                </a:lnTo>
                <a:lnTo>
                  <a:pt x="0" y="525158"/>
                </a:lnTo>
                <a:lnTo>
                  <a:pt x="0" y="52538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10800000" flipH="1">
            <a:off x="269226" y="223658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 flipV="1">
            <a:off x="415416" y="329859"/>
            <a:ext cx="73692" cy="493701"/>
          </a:xfrm>
          <a:custGeom>
            <a:avLst/>
            <a:gdLst>
              <a:gd name="connsiteX0" fmla="*/ 73692 w 73692"/>
              <a:gd name="connsiteY0" fmla="*/ 493701 h 493701"/>
              <a:gd name="connsiteX1" fmla="*/ 0 w 73692"/>
              <a:gd name="connsiteY1" fmla="*/ 493701 h 493701"/>
              <a:gd name="connsiteX2" fmla="*/ 0 w 73692"/>
              <a:gd name="connsiteY2" fmla="*/ 293966 h 493701"/>
              <a:gd name="connsiteX3" fmla="*/ 0 w 73692"/>
              <a:gd name="connsiteY3" fmla="*/ 199735 h 493701"/>
              <a:gd name="connsiteX4" fmla="*/ 0 w 73692"/>
              <a:gd name="connsiteY4" fmla="*/ 0 h 493701"/>
              <a:gd name="connsiteX5" fmla="*/ 73692 w 73692"/>
              <a:gd name="connsiteY5" fmla="*/ 0 h 493701"/>
              <a:gd name="connsiteX6" fmla="*/ 73692 w 73692"/>
              <a:gd name="connsiteY6" fmla="*/ 199735 h 493701"/>
              <a:gd name="connsiteX7" fmla="*/ 73692 w 73692"/>
              <a:gd name="connsiteY7" fmla="*/ 293966 h 493701"/>
            </a:gdLst>
            <a:ahLst/>
            <a:cxnLst/>
            <a:rect l="l" t="t" r="r" b="b"/>
            <a:pathLst>
              <a:path w="73692" h="493701">
                <a:moveTo>
                  <a:pt x="73692" y="493701"/>
                </a:moveTo>
                <a:lnTo>
                  <a:pt x="0" y="493701"/>
                </a:lnTo>
                <a:lnTo>
                  <a:pt x="0" y="293966"/>
                </a:lnTo>
                <a:lnTo>
                  <a:pt x="0" y="199735"/>
                </a:lnTo>
                <a:lnTo>
                  <a:pt x="0" y="0"/>
                </a:lnTo>
                <a:lnTo>
                  <a:pt x="73692" y="0"/>
                </a:lnTo>
                <a:lnTo>
                  <a:pt x="73692" y="199735"/>
                </a:lnTo>
                <a:lnTo>
                  <a:pt x="73692" y="2939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610556" y="360216"/>
            <a:ext cx="1080905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季节性营销策略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代码展示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4267200" cy="6858000"/>
          </a:xfrm>
          <a:prstGeom prst="rect">
            <a:avLst/>
          </a:prstGeom>
          <a:solidFill>
            <a:schemeClr val="accent1">
              <a:alpha val="45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63473" y="1028701"/>
            <a:ext cx="9848070" cy="4546146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dist="381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798325" y="2772863"/>
            <a:ext cx="1819620" cy="2801983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087743" y="3126573"/>
            <a:ext cx="1240784" cy="20313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目录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464353" y="2083145"/>
            <a:ext cx="487564" cy="48756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dist="381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573781" y="2196907"/>
            <a:ext cx="268709" cy="26004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002426" y="2044002"/>
            <a:ext cx="2080608" cy="927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商品销售排名分析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1392991" y="2236980"/>
            <a:ext cx="541832" cy="541832"/>
          </a:xfrm>
          <a:prstGeom prst="ellipse">
            <a:avLst/>
          </a:pr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434816" y="2318565"/>
            <a:ext cx="458182" cy="37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75797" y="2044002"/>
            <a:ext cx="2080608" cy="927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销售趋势分析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4166362" y="2236980"/>
            <a:ext cx="541832" cy="541832"/>
          </a:xfrm>
          <a:prstGeom prst="ellipse">
            <a:avLst/>
          </a:pr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208187" y="2318565"/>
            <a:ext cx="458182" cy="37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501542" y="2044002"/>
            <a:ext cx="2080608" cy="927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销售影响因素分析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6892107" y="2236980"/>
            <a:ext cx="541832" cy="541832"/>
          </a:xfrm>
          <a:prstGeom prst="ellipse">
            <a:avLst/>
          </a:pr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933932" y="2318565"/>
            <a:ext cx="458182" cy="37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002426" y="3472194"/>
            <a:ext cx="2080608" cy="927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客户分析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1392991" y="3665172"/>
            <a:ext cx="541832" cy="541832"/>
          </a:xfrm>
          <a:prstGeom prst="ellipse">
            <a:avLst/>
          </a:pr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434816" y="3746757"/>
            <a:ext cx="458182" cy="37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775797" y="3472194"/>
            <a:ext cx="2080608" cy="927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季节性分析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66362" y="3665172"/>
            <a:ext cx="541832" cy="541832"/>
          </a:xfrm>
          <a:prstGeom prst="ellipse">
            <a:avLst/>
          </a:pr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208187" y="3746757"/>
            <a:ext cx="458182" cy="37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501542" y="3472194"/>
            <a:ext cx="2080608" cy="927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代码展示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6892107" y="3665172"/>
            <a:ext cx="541832" cy="541832"/>
          </a:xfrm>
          <a:prstGeom prst="ellipse">
            <a:avLst/>
          </a:prstGeom>
          <a:solidFill>
            <a:schemeClr val="accent1"/>
          </a:solidFill>
          <a:ln w="9525" cap="flat">
            <a:noFill/>
            <a:miter/>
          </a:ln>
          <a:effectLst>
            <a:outerShdw blurRad="254000" dist="190500" dir="2700000" sx="103000" sy="103000" algn="t" rotWithShape="0">
              <a:schemeClr val="tx1"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933932" y="3746757"/>
            <a:ext cx="458182" cy="3786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文"/>
          <p:cNvSpPr txBox="1"/>
          <p:nvPr>
            <p:custDataLst>
              <p:tags r:id="rId1"/>
            </p:custDataLst>
          </p:nvPr>
        </p:nvSpPr>
        <p:spPr>
          <a:xfrm>
            <a:off x="792480" y="1066800"/>
            <a:ext cx="11167745" cy="5232400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 fontScale="55000"/>
          </a:bodyPr>
          <a:lstStyle/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from pyspark.sql import SparkSession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from pyspark.sql.functions import col, sum as _sum, desc, row_number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from pyspark.sql.window import Window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创建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SparkSession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spark = SparkSession.builder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.appName("PreciseProductSalesRanking")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.getOrCreate()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修改为实际正确的文件路径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df = spark.read.csv(r"D:\E_commerce.csv", header=True, inferSchema=True)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计算每个商品的总销售额、总销售量和总利润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假设利润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=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销售额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-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运输成本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ranked_df = df.groupBy("Product")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.agg(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_sum(col("Sales")).alias("TotalSales"),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_sum(col("Quantity")).alias("TotalQuantity"),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_sum(col("Sales") - col("Shipping Cost")).alias("TotalProfit")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定义要展示的行数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num_rows_to_show = 10  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你可以修改这个值为你想要展示的前几位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48690" y="535305"/>
            <a:ext cx="10346055" cy="720090"/>
          </a:xfrm>
        </p:spPr>
        <p:txBody>
          <a:bodyPr/>
          <a:lstStyle/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商品销售排名代码</a:t>
            </a:r>
            <a:endParaRPr lang="zh-CN" altLang="en-US"/>
          </a:p>
        </p:txBody>
      </p:sp>
      <p:sp>
        <p:nvSpPr>
          <p:cNvPr id="27" name="任意多边形: 形状 26"/>
          <p:cNvSpPr/>
          <p:nvPr>
            <p:custDataLst>
              <p:tags r:id="rId3"/>
            </p:custDataLst>
          </p:nvPr>
        </p:nvSpPr>
        <p:spPr>
          <a:xfrm>
            <a:off x="11736343" y="5058507"/>
            <a:ext cx="455657" cy="911313"/>
          </a:xfrm>
          <a:custGeom>
            <a:avLst/>
            <a:gdLst>
              <a:gd name="connsiteX0" fmla="*/ 455657 w 455657"/>
              <a:gd name="connsiteY0" fmla="*/ 0 h 911313"/>
              <a:gd name="connsiteX1" fmla="*/ 455657 w 455657"/>
              <a:gd name="connsiteY1" fmla="*/ 911313 h 911313"/>
              <a:gd name="connsiteX2" fmla="*/ 124404 w 455657"/>
              <a:gd name="connsiteY2" fmla="*/ 580060 h 911313"/>
              <a:gd name="connsiteX3" fmla="*/ 112496 w 455657"/>
              <a:gd name="connsiteY3" fmla="*/ 580060 h 911313"/>
              <a:gd name="connsiteX4" fmla="*/ 112496 w 455657"/>
              <a:gd name="connsiteY4" fmla="*/ 568152 h 911313"/>
              <a:gd name="connsiteX5" fmla="*/ 0 w 455657"/>
              <a:gd name="connsiteY5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5657" h="911313">
                <a:moveTo>
                  <a:pt x="455657" y="0"/>
                </a:moveTo>
                <a:lnTo>
                  <a:pt x="455657" y="911313"/>
                </a:lnTo>
                <a:lnTo>
                  <a:pt x="124404" y="580060"/>
                </a:lnTo>
                <a:lnTo>
                  <a:pt x="112496" y="580060"/>
                </a:lnTo>
                <a:lnTo>
                  <a:pt x="112496" y="568152"/>
                </a:lnTo>
                <a:lnTo>
                  <a:pt x="0" y="455657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>
            <p:custDataLst>
              <p:tags r:id="rId4"/>
            </p:custDataLst>
          </p:nvPr>
        </p:nvSpPr>
        <p:spPr>
          <a:xfrm>
            <a:off x="-1220" y="975373"/>
            <a:ext cx="632407" cy="1258493"/>
          </a:xfrm>
          <a:custGeom>
            <a:avLst/>
            <a:gdLst>
              <a:gd name="connsiteX0" fmla="*/ 0 w 2359678"/>
              <a:gd name="connsiteY0" fmla="*/ 0 h 4719355"/>
              <a:gd name="connsiteX1" fmla="*/ 2359678 w 2359678"/>
              <a:gd name="connsiteY1" fmla="*/ 2359677 h 4719355"/>
              <a:gd name="connsiteX2" fmla="*/ 0 w 2359678"/>
              <a:gd name="connsiteY2" fmla="*/ 4719355 h 471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9678" h="4719355">
                <a:moveTo>
                  <a:pt x="0" y="0"/>
                </a:moveTo>
                <a:lnTo>
                  <a:pt x="2359678" y="2359677"/>
                </a:lnTo>
                <a:lnTo>
                  <a:pt x="0" y="4719355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5"/>
            </p:custDataLst>
          </p:nvPr>
        </p:nvSpPr>
        <p:spPr>
          <a:xfrm>
            <a:off x="-2538" y="1104676"/>
            <a:ext cx="633424" cy="1260516"/>
          </a:xfrm>
          <a:custGeom>
            <a:avLst/>
            <a:gdLst>
              <a:gd name="connsiteX0" fmla="*/ 0 w 2576331"/>
              <a:gd name="connsiteY0" fmla="*/ 0 h 5152662"/>
              <a:gd name="connsiteX1" fmla="*/ 2576331 w 2576331"/>
              <a:gd name="connsiteY1" fmla="*/ 2576331 h 5152662"/>
              <a:gd name="connsiteX2" fmla="*/ 0 w 2576331"/>
              <a:gd name="connsiteY2" fmla="*/ 5152662 h 515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76331" h="5152662">
                <a:moveTo>
                  <a:pt x="0" y="0"/>
                </a:moveTo>
                <a:lnTo>
                  <a:pt x="2576331" y="2576331"/>
                </a:lnTo>
                <a:lnTo>
                  <a:pt x="0" y="51526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/>
          <p:cNvSpPr/>
          <p:nvPr>
            <p:custDataLst>
              <p:tags r:id="rId6"/>
            </p:custDataLst>
          </p:nvPr>
        </p:nvSpPr>
        <p:spPr>
          <a:xfrm>
            <a:off x="11736341" y="4915409"/>
            <a:ext cx="455656" cy="911313"/>
          </a:xfrm>
          <a:custGeom>
            <a:avLst/>
            <a:gdLst>
              <a:gd name="connsiteX0" fmla="*/ 455656 w 455656"/>
              <a:gd name="connsiteY0" fmla="*/ 0 h 911313"/>
              <a:gd name="connsiteX1" fmla="*/ 455656 w 455656"/>
              <a:gd name="connsiteY1" fmla="*/ 911313 h 911313"/>
              <a:gd name="connsiteX2" fmla="*/ 0 w 455656"/>
              <a:gd name="connsiteY2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5656" h="911313">
                <a:moveTo>
                  <a:pt x="455656" y="0"/>
                </a:moveTo>
                <a:lnTo>
                  <a:pt x="455656" y="911313"/>
                </a:lnTo>
                <a:lnTo>
                  <a:pt x="0" y="4556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7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文"/>
          <p:cNvSpPr txBox="1"/>
          <p:nvPr>
            <p:custDataLst>
              <p:tags r:id="rId1"/>
            </p:custDataLst>
          </p:nvPr>
        </p:nvSpPr>
        <p:spPr>
          <a:xfrm>
            <a:off x="515620" y="193040"/>
            <a:ext cx="11500485" cy="6410960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 fontScale="60000"/>
          </a:bodyPr>
          <a:lstStyle/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#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按总销售额降序排名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window_spec_sales = Window.orderBy(desc("TotalSales"))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sales_rank_df = ranked_df.withColumn("SalesRank", row_number().over(window_spec_sales).cast("int"))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   .select("Product", "TotalSales", "SalesRank")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#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按总销售量降序排名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window_spec_quantity = Window.orderBy(desc("TotalQuantity"))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quantity_rank_df = ranked_df.withColumn("QuantityRank", row_number().over(window_spec_quantity).cast("int"))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   .select("Product", "TotalQuantity", "QuantityRank")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#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按总利润降序排名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window_spec_profit = Window.orderBy(desc("TotalProfit"))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profit_rank_df = ranked_df.withColumn("ProfitRank", row_number().over(window_spec_profit).cast("int"))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   .select("Product", "TotalProfit", "ProfitRank")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#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展示结果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print(f"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按总销售额排名的前</a:t>
            </a: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 {num_rows_to_show}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位：</a:t>
            </a: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sales_rank_df.show(num_rows_to_show)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print(f"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按总销售量排名的前</a:t>
            </a: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 {num_rows_to_show}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位：</a:t>
            </a: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quantity_rank_df.show(num_rows_to_show)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print(f"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按总利润排名的前</a:t>
            </a: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 {num_rows_to_show}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位：</a:t>
            </a: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profit_rank_df.show(num_rows_to_show)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# </a:t>
            </a:r>
            <a:r>
              <a:rPr lang="zh-CN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停止</a:t>
            </a: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 SparkSession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spark.stop()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48690" y="535305"/>
            <a:ext cx="10346055" cy="720090"/>
          </a:xfrm>
        </p:spPr>
        <p:txBody>
          <a:bodyPr/>
          <a:lstStyle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27" name="任意多边形: 形状 26"/>
          <p:cNvSpPr/>
          <p:nvPr>
            <p:custDataLst>
              <p:tags r:id="rId3"/>
            </p:custDataLst>
          </p:nvPr>
        </p:nvSpPr>
        <p:spPr>
          <a:xfrm>
            <a:off x="11736343" y="5058507"/>
            <a:ext cx="455657" cy="911313"/>
          </a:xfrm>
          <a:custGeom>
            <a:avLst/>
            <a:gdLst>
              <a:gd name="connsiteX0" fmla="*/ 455657 w 455657"/>
              <a:gd name="connsiteY0" fmla="*/ 0 h 911313"/>
              <a:gd name="connsiteX1" fmla="*/ 455657 w 455657"/>
              <a:gd name="connsiteY1" fmla="*/ 911313 h 911313"/>
              <a:gd name="connsiteX2" fmla="*/ 124404 w 455657"/>
              <a:gd name="connsiteY2" fmla="*/ 580060 h 911313"/>
              <a:gd name="connsiteX3" fmla="*/ 112496 w 455657"/>
              <a:gd name="connsiteY3" fmla="*/ 580060 h 911313"/>
              <a:gd name="connsiteX4" fmla="*/ 112496 w 455657"/>
              <a:gd name="connsiteY4" fmla="*/ 568152 h 911313"/>
              <a:gd name="connsiteX5" fmla="*/ 0 w 455657"/>
              <a:gd name="connsiteY5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5657" h="911313">
                <a:moveTo>
                  <a:pt x="455657" y="0"/>
                </a:moveTo>
                <a:lnTo>
                  <a:pt x="455657" y="911313"/>
                </a:lnTo>
                <a:lnTo>
                  <a:pt x="124404" y="580060"/>
                </a:lnTo>
                <a:lnTo>
                  <a:pt x="112496" y="580060"/>
                </a:lnTo>
                <a:lnTo>
                  <a:pt x="112496" y="568152"/>
                </a:lnTo>
                <a:lnTo>
                  <a:pt x="0" y="455657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>
            <p:custDataLst>
              <p:tags r:id="rId4"/>
            </p:custDataLst>
          </p:nvPr>
        </p:nvSpPr>
        <p:spPr>
          <a:xfrm>
            <a:off x="-1220" y="975373"/>
            <a:ext cx="632407" cy="1258493"/>
          </a:xfrm>
          <a:custGeom>
            <a:avLst/>
            <a:gdLst>
              <a:gd name="connsiteX0" fmla="*/ 0 w 2359678"/>
              <a:gd name="connsiteY0" fmla="*/ 0 h 4719355"/>
              <a:gd name="connsiteX1" fmla="*/ 2359678 w 2359678"/>
              <a:gd name="connsiteY1" fmla="*/ 2359677 h 4719355"/>
              <a:gd name="connsiteX2" fmla="*/ 0 w 2359678"/>
              <a:gd name="connsiteY2" fmla="*/ 4719355 h 471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9678" h="4719355">
                <a:moveTo>
                  <a:pt x="0" y="0"/>
                </a:moveTo>
                <a:lnTo>
                  <a:pt x="2359678" y="2359677"/>
                </a:lnTo>
                <a:lnTo>
                  <a:pt x="0" y="4719355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5"/>
            </p:custDataLst>
          </p:nvPr>
        </p:nvSpPr>
        <p:spPr>
          <a:xfrm>
            <a:off x="-2538" y="1104676"/>
            <a:ext cx="633424" cy="1260516"/>
          </a:xfrm>
          <a:custGeom>
            <a:avLst/>
            <a:gdLst>
              <a:gd name="connsiteX0" fmla="*/ 0 w 2576331"/>
              <a:gd name="connsiteY0" fmla="*/ 0 h 5152662"/>
              <a:gd name="connsiteX1" fmla="*/ 2576331 w 2576331"/>
              <a:gd name="connsiteY1" fmla="*/ 2576331 h 5152662"/>
              <a:gd name="connsiteX2" fmla="*/ 0 w 2576331"/>
              <a:gd name="connsiteY2" fmla="*/ 5152662 h 515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76331" h="5152662">
                <a:moveTo>
                  <a:pt x="0" y="0"/>
                </a:moveTo>
                <a:lnTo>
                  <a:pt x="2576331" y="2576331"/>
                </a:lnTo>
                <a:lnTo>
                  <a:pt x="0" y="51526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/>
          <p:cNvSpPr/>
          <p:nvPr>
            <p:custDataLst>
              <p:tags r:id="rId6"/>
            </p:custDataLst>
          </p:nvPr>
        </p:nvSpPr>
        <p:spPr>
          <a:xfrm>
            <a:off x="11736341" y="4915409"/>
            <a:ext cx="455656" cy="911313"/>
          </a:xfrm>
          <a:custGeom>
            <a:avLst/>
            <a:gdLst>
              <a:gd name="connsiteX0" fmla="*/ 455656 w 455656"/>
              <a:gd name="connsiteY0" fmla="*/ 0 h 911313"/>
              <a:gd name="connsiteX1" fmla="*/ 455656 w 455656"/>
              <a:gd name="connsiteY1" fmla="*/ 911313 h 911313"/>
              <a:gd name="connsiteX2" fmla="*/ 0 w 455656"/>
              <a:gd name="connsiteY2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5656" h="911313">
                <a:moveTo>
                  <a:pt x="455656" y="0"/>
                </a:moveTo>
                <a:lnTo>
                  <a:pt x="455656" y="911313"/>
                </a:lnTo>
                <a:lnTo>
                  <a:pt x="0" y="4556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7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文"/>
          <p:cNvSpPr txBox="1"/>
          <p:nvPr>
            <p:custDataLst>
              <p:tags r:id="rId1"/>
            </p:custDataLst>
          </p:nvPr>
        </p:nvSpPr>
        <p:spPr>
          <a:xfrm>
            <a:off x="1026795" y="502285"/>
            <a:ext cx="10563860" cy="5868670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 fontScale="50000"/>
          </a:bodyPr>
          <a:lstStyle/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from pyspark.sql import SparkSession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from pyspark.sql.functions import *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from pyspark.sql.types import *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import matplotlib.pyplot as plt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import seaborn as sns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import pandas as pd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初始化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Spark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会话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spark = SparkSession.builder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.appName("E-commerce Sales Trend Analysis")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.getOrCreate()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读取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CSV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文件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df = spark.read.csv("D:\E_commerce.csv", header=True, inferSchema=True)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数据预处理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处理日期列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df = df.withColumn("Order Date", to_date(col("Order Date"), "yyyy/M/d"))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提取年份和月份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df = df.withColumn("Year", year(col("Order Date")))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.withColumn("Month", month(col("Order Date")))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处理可能的异常值（如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Discount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列中的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'xxx'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）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df = df.withColumn("Discount",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when(col("Discount").cast("float").isNull(), 0.0)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.otherwise(col("Discount").cast("float")))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48690" y="535305"/>
            <a:ext cx="10346055" cy="720090"/>
          </a:xfrm>
        </p:spPr>
        <p:txBody>
          <a:bodyPr/>
          <a:lstStyle/>
          <a:p>
            <a:r>
              <a:rPr lang="zh-CN" altLang="en-US"/>
              <a:t>销售趋势分析代码</a:t>
            </a:r>
            <a:endParaRPr lang="zh-CN" altLang="en-US"/>
          </a:p>
        </p:txBody>
      </p:sp>
      <p:sp>
        <p:nvSpPr>
          <p:cNvPr id="27" name="任意多边形: 形状 26"/>
          <p:cNvSpPr/>
          <p:nvPr>
            <p:custDataLst>
              <p:tags r:id="rId3"/>
            </p:custDataLst>
          </p:nvPr>
        </p:nvSpPr>
        <p:spPr>
          <a:xfrm>
            <a:off x="11736343" y="5058507"/>
            <a:ext cx="455657" cy="911313"/>
          </a:xfrm>
          <a:custGeom>
            <a:avLst/>
            <a:gdLst>
              <a:gd name="connsiteX0" fmla="*/ 455657 w 455657"/>
              <a:gd name="connsiteY0" fmla="*/ 0 h 911313"/>
              <a:gd name="connsiteX1" fmla="*/ 455657 w 455657"/>
              <a:gd name="connsiteY1" fmla="*/ 911313 h 911313"/>
              <a:gd name="connsiteX2" fmla="*/ 124404 w 455657"/>
              <a:gd name="connsiteY2" fmla="*/ 580060 h 911313"/>
              <a:gd name="connsiteX3" fmla="*/ 112496 w 455657"/>
              <a:gd name="connsiteY3" fmla="*/ 580060 h 911313"/>
              <a:gd name="connsiteX4" fmla="*/ 112496 w 455657"/>
              <a:gd name="connsiteY4" fmla="*/ 568152 h 911313"/>
              <a:gd name="connsiteX5" fmla="*/ 0 w 455657"/>
              <a:gd name="connsiteY5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5657" h="911313">
                <a:moveTo>
                  <a:pt x="455657" y="0"/>
                </a:moveTo>
                <a:lnTo>
                  <a:pt x="455657" y="911313"/>
                </a:lnTo>
                <a:lnTo>
                  <a:pt x="124404" y="580060"/>
                </a:lnTo>
                <a:lnTo>
                  <a:pt x="112496" y="580060"/>
                </a:lnTo>
                <a:lnTo>
                  <a:pt x="112496" y="568152"/>
                </a:lnTo>
                <a:lnTo>
                  <a:pt x="0" y="455657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>
            <p:custDataLst>
              <p:tags r:id="rId4"/>
            </p:custDataLst>
          </p:nvPr>
        </p:nvSpPr>
        <p:spPr>
          <a:xfrm>
            <a:off x="-1220" y="975373"/>
            <a:ext cx="632407" cy="1258493"/>
          </a:xfrm>
          <a:custGeom>
            <a:avLst/>
            <a:gdLst>
              <a:gd name="connsiteX0" fmla="*/ 0 w 2359678"/>
              <a:gd name="connsiteY0" fmla="*/ 0 h 4719355"/>
              <a:gd name="connsiteX1" fmla="*/ 2359678 w 2359678"/>
              <a:gd name="connsiteY1" fmla="*/ 2359677 h 4719355"/>
              <a:gd name="connsiteX2" fmla="*/ 0 w 2359678"/>
              <a:gd name="connsiteY2" fmla="*/ 4719355 h 471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9678" h="4719355">
                <a:moveTo>
                  <a:pt x="0" y="0"/>
                </a:moveTo>
                <a:lnTo>
                  <a:pt x="2359678" y="2359677"/>
                </a:lnTo>
                <a:lnTo>
                  <a:pt x="0" y="4719355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5"/>
            </p:custDataLst>
          </p:nvPr>
        </p:nvSpPr>
        <p:spPr>
          <a:xfrm>
            <a:off x="-2538" y="1104676"/>
            <a:ext cx="633424" cy="1260516"/>
          </a:xfrm>
          <a:custGeom>
            <a:avLst/>
            <a:gdLst>
              <a:gd name="connsiteX0" fmla="*/ 0 w 2576331"/>
              <a:gd name="connsiteY0" fmla="*/ 0 h 5152662"/>
              <a:gd name="connsiteX1" fmla="*/ 2576331 w 2576331"/>
              <a:gd name="connsiteY1" fmla="*/ 2576331 h 5152662"/>
              <a:gd name="connsiteX2" fmla="*/ 0 w 2576331"/>
              <a:gd name="connsiteY2" fmla="*/ 5152662 h 515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76331" h="5152662">
                <a:moveTo>
                  <a:pt x="0" y="0"/>
                </a:moveTo>
                <a:lnTo>
                  <a:pt x="2576331" y="2576331"/>
                </a:lnTo>
                <a:lnTo>
                  <a:pt x="0" y="51526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/>
          <p:cNvSpPr/>
          <p:nvPr>
            <p:custDataLst>
              <p:tags r:id="rId6"/>
            </p:custDataLst>
          </p:nvPr>
        </p:nvSpPr>
        <p:spPr>
          <a:xfrm>
            <a:off x="11736341" y="4915409"/>
            <a:ext cx="455656" cy="911313"/>
          </a:xfrm>
          <a:custGeom>
            <a:avLst/>
            <a:gdLst>
              <a:gd name="connsiteX0" fmla="*/ 455656 w 455656"/>
              <a:gd name="connsiteY0" fmla="*/ 0 h 911313"/>
              <a:gd name="connsiteX1" fmla="*/ 455656 w 455656"/>
              <a:gd name="connsiteY1" fmla="*/ 911313 h 911313"/>
              <a:gd name="connsiteX2" fmla="*/ 0 w 455656"/>
              <a:gd name="connsiteY2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5656" h="911313">
                <a:moveTo>
                  <a:pt x="455656" y="0"/>
                </a:moveTo>
                <a:lnTo>
                  <a:pt x="455656" y="911313"/>
                </a:lnTo>
                <a:lnTo>
                  <a:pt x="0" y="4556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7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文"/>
          <p:cNvSpPr txBox="1"/>
          <p:nvPr>
            <p:custDataLst>
              <p:tags r:id="rId1"/>
            </p:custDataLst>
          </p:nvPr>
        </p:nvSpPr>
        <p:spPr>
          <a:xfrm>
            <a:off x="630555" y="201930"/>
            <a:ext cx="11147425" cy="6355715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 fontScale="50000"/>
          </a:bodyPr>
          <a:lstStyle/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处理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Quantity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列中的空值和非数值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df = df.withColumn("Quantity",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when(col("Quantity").cast("int").isNull(), 0)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.otherwise(col("Quantity").cast("int")))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1.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总体销售趋势分析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按年和月分组计算总销售额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sales_trend = df.groupBy("Year", "Month")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.agg(sum("Sales").alias("Total_Sales"),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avg("Sales").alias("Avg_Sales"),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count("Order ID").alias("Order_Count"))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.orderBy("Year", "Month")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转换为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Pandas DataFrame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以便可视化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sales_trend_pd = sales_trend.toPandas()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可视化销售趋势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plt.figure(figsize=(15, 6))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sns.lineplot(data=sales_trend_pd, x="Month", y="Total_Sales", hue="Year")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plt.title("Monthly Sales Trend by Year")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plt.xlabel("Month")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plt.ylabel("Total Sales ($)")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plt.xticks(range(1, 13))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plt.grid(True)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plt.show()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2.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按产品类别的销售分析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product_sales = df.groupBy("Product Category", "Product")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.agg(sum("Sales").alias("Total_Sales"),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 count("Order ID").alias("Order_Count"))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.orderBy("Product Category", desc("Total_Sales"))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显示最畅销的产品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product_sales.show(20, truncate=False)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48690" y="535305"/>
            <a:ext cx="10346055" cy="720090"/>
          </a:xfrm>
        </p:spPr>
        <p:txBody>
          <a:bodyPr/>
          <a:lstStyle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27" name="任意多边形: 形状 26"/>
          <p:cNvSpPr/>
          <p:nvPr>
            <p:custDataLst>
              <p:tags r:id="rId3"/>
            </p:custDataLst>
          </p:nvPr>
        </p:nvSpPr>
        <p:spPr>
          <a:xfrm>
            <a:off x="11736343" y="5058507"/>
            <a:ext cx="455657" cy="911313"/>
          </a:xfrm>
          <a:custGeom>
            <a:avLst/>
            <a:gdLst>
              <a:gd name="connsiteX0" fmla="*/ 455657 w 455657"/>
              <a:gd name="connsiteY0" fmla="*/ 0 h 911313"/>
              <a:gd name="connsiteX1" fmla="*/ 455657 w 455657"/>
              <a:gd name="connsiteY1" fmla="*/ 911313 h 911313"/>
              <a:gd name="connsiteX2" fmla="*/ 124404 w 455657"/>
              <a:gd name="connsiteY2" fmla="*/ 580060 h 911313"/>
              <a:gd name="connsiteX3" fmla="*/ 112496 w 455657"/>
              <a:gd name="connsiteY3" fmla="*/ 580060 h 911313"/>
              <a:gd name="connsiteX4" fmla="*/ 112496 w 455657"/>
              <a:gd name="connsiteY4" fmla="*/ 568152 h 911313"/>
              <a:gd name="connsiteX5" fmla="*/ 0 w 455657"/>
              <a:gd name="connsiteY5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5657" h="911313">
                <a:moveTo>
                  <a:pt x="455657" y="0"/>
                </a:moveTo>
                <a:lnTo>
                  <a:pt x="455657" y="911313"/>
                </a:lnTo>
                <a:lnTo>
                  <a:pt x="124404" y="580060"/>
                </a:lnTo>
                <a:lnTo>
                  <a:pt x="112496" y="580060"/>
                </a:lnTo>
                <a:lnTo>
                  <a:pt x="112496" y="568152"/>
                </a:lnTo>
                <a:lnTo>
                  <a:pt x="0" y="455657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>
            <p:custDataLst>
              <p:tags r:id="rId4"/>
            </p:custDataLst>
          </p:nvPr>
        </p:nvSpPr>
        <p:spPr>
          <a:xfrm>
            <a:off x="-1220" y="975373"/>
            <a:ext cx="632407" cy="1258493"/>
          </a:xfrm>
          <a:custGeom>
            <a:avLst/>
            <a:gdLst>
              <a:gd name="connsiteX0" fmla="*/ 0 w 2359678"/>
              <a:gd name="connsiteY0" fmla="*/ 0 h 4719355"/>
              <a:gd name="connsiteX1" fmla="*/ 2359678 w 2359678"/>
              <a:gd name="connsiteY1" fmla="*/ 2359677 h 4719355"/>
              <a:gd name="connsiteX2" fmla="*/ 0 w 2359678"/>
              <a:gd name="connsiteY2" fmla="*/ 4719355 h 471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9678" h="4719355">
                <a:moveTo>
                  <a:pt x="0" y="0"/>
                </a:moveTo>
                <a:lnTo>
                  <a:pt x="2359678" y="2359677"/>
                </a:lnTo>
                <a:lnTo>
                  <a:pt x="0" y="4719355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5"/>
            </p:custDataLst>
          </p:nvPr>
        </p:nvSpPr>
        <p:spPr>
          <a:xfrm>
            <a:off x="-2538" y="1104676"/>
            <a:ext cx="633424" cy="1260516"/>
          </a:xfrm>
          <a:custGeom>
            <a:avLst/>
            <a:gdLst>
              <a:gd name="connsiteX0" fmla="*/ 0 w 2576331"/>
              <a:gd name="connsiteY0" fmla="*/ 0 h 5152662"/>
              <a:gd name="connsiteX1" fmla="*/ 2576331 w 2576331"/>
              <a:gd name="connsiteY1" fmla="*/ 2576331 h 5152662"/>
              <a:gd name="connsiteX2" fmla="*/ 0 w 2576331"/>
              <a:gd name="connsiteY2" fmla="*/ 5152662 h 515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76331" h="5152662">
                <a:moveTo>
                  <a:pt x="0" y="0"/>
                </a:moveTo>
                <a:lnTo>
                  <a:pt x="2576331" y="2576331"/>
                </a:lnTo>
                <a:lnTo>
                  <a:pt x="0" y="51526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/>
          <p:cNvSpPr/>
          <p:nvPr>
            <p:custDataLst>
              <p:tags r:id="rId6"/>
            </p:custDataLst>
          </p:nvPr>
        </p:nvSpPr>
        <p:spPr>
          <a:xfrm>
            <a:off x="11736341" y="4915409"/>
            <a:ext cx="455656" cy="911313"/>
          </a:xfrm>
          <a:custGeom>
            <a:avLst/>
            <a:gdLst>
              <a:gd name="connsiteX0" fmla="*/ 455656 w 455656"/>
              <a:gd name="connsiteY0" fmla="*/ 0 h 911313"/>
              <a:gd name="connsiteX1" fmla="*/ 455656 w 455656"/>
              <a:gd name="connsiteY1" fmla="*/ 911313 h 911313"/>
              <a:gd name="connsiteX2" fmla="*/ 0 w 455656"/>
              <a:gd name="connsiteY2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5656" h="911313">
                <a:moveTo>
                  <a:pt x="455656" y="0"/>
                </a:moveTo>
                <a:lnTo>
                  <a:pt x="455656" y="911313"/>
                </a:lnTo>
                <a:lnTo>
                  <a:pt x="0" y="4556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7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文"/>
          <p:cNvSpPr txBox="1"/>
          <p:nvPr>
            <p:custDataLst>
              <p:tags r:id="rId1"/>
            </p:custDataLst>
          </p:nvPr>
        </p:nvSpPr>
        <p:spPr>
          <a:xfrm>
            <a:off x="725170" y="562610"/>
            <a:ext cx="10763885" cy="5491480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 fontScale="90000"/>
          </a:bodyPr>
          <a:lstStyle/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3.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按地区的销售分析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region_sales = df.groupBy("Region", "Country")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.agg(sum("Sales").alias("Total_Sales"),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count("Order ID").alias("Order_Count"))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.orderBy(desc("Total_Sales"))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region_sales.show(20, truncate=False)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4.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客户行为分析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customer_behavior = df.groupBy("Customer ID", "Customer Name")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.agg(sum("Sales").alias("Total_Spend"),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     count("Order ID").alias("Order_Count"),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     avg("Browsing Time (min)").alias("Avg_Browsing_Time"))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.orderBy(desc("Total_Spend"))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customer_behavior.show(20, truncate=False)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48690" y="535305"/>
            <a:ext cx="10346055" cy="720090"/>
          </a:xfrm>
        </p:spPr>
        <p:txBody>
          <a:bodyPr/>
          <a:lstStyle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27" name="任意多边形: 形状 26"/>
          <p:cNvSpPr/>
          <p:nvPr>
            <p:custDataLst>
              <p:tags r:id="rId3"/>
            </p:custDataLst>
          </p:nvPr>
        </p:nvSpPr>
        <p:spPr>
          <a:xfrm>
            <a:off x="11736343" y="5058507"/>
            <a:ext cx="455657" cy="911313"/>
          </a:xfrm>
          <a:custGeom>
            <a:avLst/>
            <a:gdLst>
              <a:gd name="connsiteX0" fmla="*/ 455657 w 455657"/>
              <a:gd name="connsiteY0" fmla="*/ 0 h 911313"/>
              <a:gd name="connsiteX1" fmla="*/ 455657 w 455657"/>
              <a:gd name="connsiteY1" fmla="*/ 911313 h 911313"/>
              <a:gd name="connsiteX2" fmla="*/ 124404 w 455657"/>
              <a:gd name="connsiteY2" fmla="*/ 580060 h 911313"/>
              <a:gd name="connsiteX3" fmla="*/ 112496 w 455657"/>
              <a:gd name="connsiteY3" fmla="*/ 580060 h 911313"/>
              <a:gd name="connsiteX4" fmla="*/ 112496 w 455657"/>
              <a:gd name="connsiteY4" fmla="*/ 568152 h 911313"/>
              <a:gd name="connsiteX5" fmla="*/ 0 w 455657"/>
              <a:gd name="connsiteY5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5657" h="911313">
                <a:moveTo>
                  <a:pt x="455657" y="0"/>
                </a:moveTo>
                <a:lnTo>
                  <a:pt x="455657" y="911313"/>
                </a:lnTo>
                <a:lnTo>
                  <a:pt x="124404" y="580060"/>
                </a:lnTo>
                <a:lnTo>
                  <a:pt x="112496" y="580060"/>
                </a:lnTo>
                <a:lnTo>
                  <a:pt x="112496" y="568152"/>
                </a:lnTo>
                <a:lnTo>
                  <a:pt x="0" y="455657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>
            <p:custDataLst>
              <p:tags r:id="rId4"/>
            </p:custDataLst>
          </p:nvPr>
        </p:nvSpPr>
        <p:spPr>
          <a:xfrm>
            <a:off x="-1220" y="975373"/>
            <a:ext cx="632407" cy="1258493"/>
          </a:xfrm>
          <a:custGeom>
            <a:avLst/>
            <a:gdLst>
              <a:gd name="connsiteX0" fmla="*/ 0 w 2359678"/>
              <a:gd name="connsiteY0" fmla="*/ 0 h 4719355"/>
              <a:gd name="connsiteX1" fmla="*/ 2359678 w 2359678"/>
              <a:gd name="connsiteY1" fmla="*/ 2359677 h 4719355"/>
              <a:gd name="connsiteX2" fmla="*/ 0 w 2359678"/>
              <a:gd name="connsiteY2" fmla="*/ 4719355 h 471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9678" h="4719355">
                <a:moveTo>
                  <a:pt x="0" y="0"/>
                </a:moveTo>
                <a:lnTo>
                  <a:pt x="2359678" y="2359677"/>
                </a:lnTo>
                <a:lnTo>
                  <a:pt x="0" y="4719355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5"/>
            </p:custDataLst>
          </p:nvPr>
        </p:nvSpPr>
        <p:spPr>
          <a:xfrm>
            <a:off x="-2538" y="1104676"/>
            <a:ext cx="633424" cy="1260516"/>
          </a:xfrm>
          <a:custGeom>
            <a:avLst/>
            <a:gdLst>
              <a:gd name="connsiteX0" fmla="*/ 0 w 2576331"/>
              <a:gd name="connsiteY0" fmla="*/ 0 h 5152662"/>
              <a:gd name="connsiteX1" fmla="*/ 2576331 w 2576331"/>
              <a:gd name="connsiteY1" fmla="*/ 2576331 h 5152662"/>
              <a:gd name="connsiteX2" fmla="*/ 0 w 2576331"/>
              <a:gd name="connsiteY2" fmla="*/ 5152662 h 515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76331" h="5152662">
                <a:moveTo>
                  <a:pt x="0" y="0"/>
                </a:moveTo>
                <a:lnTo>
                  <a:pt x="2576331" y="2576331"/>
                </a:lnTo>
                <a:lnTo>
                  <a:pt x="0" y="51526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/>
          <p:cNvSpPr/>
          <p:nvPr>
            <p:custDataLst>
              <p:tags r:id="rId6"/>
            </p:custDataLst>
          </p:nvPr>
        </p:nvSpPr>
        <p:spPr>
          <a:xfrm>
            <a:off x="11736341" y="4915409"/>
            <a:ext cx="455656" cy="911313"/>
          </a:xfrm>
          <a:custGeom>
            <a:avLst/>
            <a:gdLst>
              <a:gd name="connsiteX0" fmla="*/ 455656 w 455656"/>
              <a:gd name="connsiteY0" fmla="*/ 0 h 911313"/>
              <a:gd name="connsiteX1" fmla="*/ 455656 w 455656"/>
              <a:gd name="connsiteY1" fmla="*/ 911313 h 911313"/>
              <a:gd name="connsiteX2" fmla="*/ 0 w 455656"/>
              <a:gd name="connsiteY2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5656" h="911313">
                <a:moveTo>
                  <a:pt x="455656" y="0"/>
                </a:moveTo>
                <a:lnTo>
                  <a:pt x="455656" y="911313"/>
                </a:lnTo>
                <a:lnTo>
                  <a:pt x="0" y="4556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7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文"/>
          <p:cNvSpPr txBox="1"/>
          <p:nvPr>
            <p:custDataLst>
              <p:tags r:id="rId1"/>
            </p:custDataLst>
          </p:nvPr>
        </p:nvSpPr>
        <p:spPr>
          <a:xfrm>
            <a:off x="681355" y="351155"/>
            <a:ext cx="11054080" cy="6106795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 fontScale="60000"/>
          </a:bodyPr>
          <a:lstStyle/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5.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折扣与销售的关系分析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discount_analysis = df.groupBy("Discount")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.agg(avg("Sales").alias("Avg_Sales"),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     count("Order ID").alias("Order_Count"))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.orderBy("Discount")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discount_analysis_pd = discount_analysis.toPandas()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plt.figure(figsize=(10, 6))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sns.scatterplot(data=discount_analysis_pd, x="Discount", y="Avg_Sales", size="Order_Count")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plt.title("Discount vs Average Sales")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plt.xlabel("Discount Rate")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plt.ylabel("Average Sales ($)")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plt.grid(True)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plt.show()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6.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运输方式分析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shipping_analysis = df.groupBy("Ship Mode")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.agg(sum("Sales").alias("Total_Sales"),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     avg("Shipping Cost").alias("Avg_Shipping_Cost"),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     count("Order ID").alias("Order_Count"))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.orderBy(desc("Total_Sales"))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shipping_analysis.show(truncate=False)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96620" y="535305"/>
            <a:ext cx="10346055" cy="720090"/>
          </a:xfrm>
        </p:spPr>
        <p:txBody>
          <a:bodyPr/>
          <a:lstStyle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27" name="任意多边形: 形状 26"/>
          <p:cNvSpPr/>
          <p:nvPr>
            <p:custDataLst>
              <p:tags r:id="rId3"/>
            </p:custDataLst>
          </p:nvPr>
        </p:nvSpPr>
        <p:spPr>
          <a:xfrm>
            <a:off x="11736343" y="5058507"/>
            <a:ext cx="455657" cy="911313"/>
          </a:xfrm>
          <a:custGeom>
            <a:avLst/>
            <a:gdLst>
              <a:gd name="connsiteX0" fmla="*/ 455657 w 455657"/>
              <a:gd name="connsiteY0" fmla="*/ 0 h 911313"/>
              <a:gd name="connsiteX1" fmla="*/ 455657 w 455657"/>
              <a:gd name="connsiteY1" fmla="*/ 911313 h 911313"/>
              <a:gd name="connsiteX2" fmla="*/ 124404 w 455657"/>
              <a:gd name="connsiteY2" fmla="*/ 580060 h 911313"/>
              <a:gd name="connsiteX3" fmla="*/ 112496 w 455657"/>
              <a:gd name="connsiteY3" fmla="*/ 580060 h 911313"/>
              <a:gd name="connsiteX4" fmla="*/ 112496 w 455657"/>
              <a:gd name="connsiteY4" fmla="*/ 568152 h 911313"/>
              <a:gd name="connsiteX5" fmla="*/ 0 w 455657"/>
              <a:gd name="connsiteY5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5657" h="911313">
                <a:moveTo>
                  <a:pt x="455657" y="0"/>
                </a:moveTo>
                <a:lnTo>
                  <a:pt x="455657" y="911313"/>
                </a:lnTo>
                <a:lnTo>
                  <a:pt x="124404" y="580060"/>
                </a:lnTo>
                <a:lnTo>
                  <a:pt x="112496" y="580060"/>
                </a:lnTo>
                <a:lnTo>
                  <a:pt x="112496" y="568152"/>
                </a:lnTo>
                <a:lnTo>
                  <a:pt x="0" y="455657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>
            <p:custDataLst>
              <p:tags r:id="rId4"/>
            </p:custDataLst>
          </p:nvPr>
        </p:nvSpPr>
        <p:spPr>
          <a:xfrm>
            <a:off x="-1220" y="975373"/>
            <a:ext cx="632407" cy="1258493"/>
          </a:xfrm>
          <a:custGeom>
            <a:avLst/>
            <a:gdLst>
              <a:gd name="connsiteX0" fmla="*/ 0 w 2359678"/>
              <a:gd name="connsiteY0" fmla="*/ 0 h 4719355"/>
              <a:gd name="connsiteX1" fmla="*/ 2359678 w 2359678"/>
              <a:gd name="connsiteY1" fmla="*/ 2359677 h 4719355"/>
              <a:gd name="connsiteX2" fmla="*/ 0 w 2359678"/>
              <a:gd name="connsiteY2" fmla="*/ 4719355 h 471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9678" h="4719355">
                <a:moveTo>
                  <a:pt x="0" y="0"/>
                </a:moveTo>
                <a:lnTo>
                  <a:pt x="2359678" y="2359677"/>
                </a:lnTo>
                <a:lnTo>
                  <a:pt x="0" y="4719355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5"/>
            </p:custDataLst>
          </p:nvPr>
        </p:nvSpPr>
        <p:spPr>
          <a:xfrm>
            <a:off x="-2538" y="1104676"/>
            <a:ext cx="633424" cy="1260516"/>
          </a:xfrm>
          <a:custGeom>
            <a:avLst/>
            <a:gdLst>
              <a:gd name="connsiteX0" fmla="*/ 0 w 2576331"/>
              <a:gd name="connsiteY0" fmla="*/ 0 h 5152662"/>
              <a:gd name="connsiteX1" fmla="*/ 2576331 w 2576331"/>
              <a:gd name="connsiteY1" fmla="*/ 2576331 h 5152662"/>
              <a:gd name="connsiteX2" fmla="*/ 0 w 2576331"/>
              <a:gd name="connsiteY2" fmla="*/ 5152662 h 515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76331" h="5152662">
                <a:moveTo>
                  <a:pt x="0" y="0"/>
                </a:moveTo>
                <a:lnTo>
                  <a:pt x="2576331" y="2576331"/>
                </a:lnTo>
                <a:lnTo>
                  <a:pt x="0" y="51526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/>
          <p:cNvSpPr/>
          <p:nvPr>
            <p:custDataLst>
              <p:tags r:id="rId6"/>
            </p:custDataLst>
          </p:nvPr>
        </p:nvSpPr>
        <p:spPr>
          <a:xfrm>
            <a:off x="11736341" y="4915409"/>
            <a:ext cx="455656" cy="911313"/>
          </a:xfrm>
          <a:custGeom>
            <a:avLst/>
            <a:gdLst>
              <a:gd name="connsiteX0" fmla="*/ 455656 w 455656"/>
              <a:gd name="connsiteY0" fmla="*/ 0 h 911313"/>
              <a:gd name="connsiteX1" fmla="*/ 455656 w 455656"/>
              <a:gd name="connsiteY1" fmla="*/ 911313 h 911313"/>
              <a:gd name="connsiteX2" fmla="*/ 0 w 455656"/>
              <a:gd name="connsiteY2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5656" h="911313">
                <a:moveTo>
                  <a:pt x="455656" y="0"/>
                </a:moveTo>
                <a:lnTo>
                  <a:pt x="455656" y="911313"/>
                </a:lnTo>
                <a:lnTo>
                  <a:pt x="0" y="4556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7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文"/>
          <p:cNvSpPr txBox="1"/>
          <p:nvPr>
            <p:custDataLst>
              <p:tags r:id="rId1"/>
            </p:custDataLst>
          </p:nvPr>
        </p:nvSpPr>
        <p:spPr>
          <a:xfrm>
            <a:off x="567055" y="193040"/>
            <a:ext cx="11410315" cy="6560185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 fontScale="50000"/>
          </a:bodyPr>
          <a:lstStyle/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7.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利润率分析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profit_analysis = df.groupBy("Product Category")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.agg(sum("Profit").alias("Total_Profit"),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   (sum("Profit")/sum("Sales")).alias("Profit_Margin"))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.orderBy(desc("Profit_Margin"))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profit_analysis.show(truncate=False)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8.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客户人口统计与购买行为分析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按年龄分组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age_analysis = df.groupBy("Age")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.agg(avg("Sales").alias("Avg_Sales"),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count("Order ID").alias("Order_Count"))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.orderBy("Age")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age_analysis_pd = age_analysis.toPandas()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plt.figure(figsize=(12, 6))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sns.barplot(data=age_analysis_pd, x="Age", y="Avg_Sales")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plt.title("Average Sales by Customer Age")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plt.xlabel("Age")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plt.ylabel("Average Sales ($)")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plt.xticks(rotation=45)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plt.grid(True)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plt.show()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按教育水平分组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education_analysis = df.groupBy("Education")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 .agg(sum("Sales").alias("Total_Sales"),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      count("Order ID").alias("Order_Count"))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 .orderBy(desc("Total_Sales"))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education_analysis.show(truncate=False)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48690" y="535305"/>
            <a:ext cx="10346055" cy="720090"/>
          </a:xfrm>
        </p:spPr>
        <p:txBody>
          <a:bodyPr/>
          <a:lstStyle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27" name="任意多边形: 形状 26"/>
          <p:cNvSpPr/>
          <p:nvPr>
            <p:custDataLst>
              <p:tags r:id="rId3"/>
            </p:custDataLst>
          </p:nvPr>
        </p:nvSpPr>
        <p:spPr>
          <a:xfrm>
            <a:off x="11736343" y="5058507"/>
            <a:ext cx="455657" cy="911313"/>
          </a:xfrm>
          <a:custGeom>
            <a:avLst/>
            <a:gdLst>
              <a:gd name="connsiteX0" fmla="*/ 455657 w 455657"/>
              <a:gd name="connsiteY0" fmla="*/ 0 h 911313"/>
              <a:gd name="connsiteX1" fmla="*/ 455657 w 455657"/>
              <a:gd name="connsiteY1" fmla="*/ 911313 h 911313"/>
              <a:gd name="connsiteX2" fmla="*/ 124404 w 455657"/>
              <a:gd name="connsiteY2" fmla="*/ 580060 h 911313"/>
              <a:gd name="connsiteX3" fmla="*/ 112496 w 455657"/>
              <a:gd name="connsiteY3" fmla="*/ 580060 h 911313"/>
              <a:gd name="connsiteX4" fmla="*/ 112496 w 455657"/>
              <a:gd name="connsiteY4" fmla="*/ 568152 h 911313"/>
              <a:gd name="connsiteX5" fmla="*/ 0 w 455657"/>
              <a:gd name="connsiteY5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5657" h="911313">
                <a:moveTo>
                  <a:pt x="455657" y="0"/>
                </a:moveTo>
                <a:lnTo>
                  <a:pt x="455657" y="911313"/>
                </a:lnTo>
                <a:lnTo>
                  <a:pt x="124404" y="580060"/>
                </a:lnTo>
                <a:lnTo>
                  <a:pt x="112496" y="580060"/>
                </a:lnTo>
                <a:lnTo>
                  <a:pt x="112496" y="568152"/>
                </a:lnTo>
                <a:lnTo>
                  <a:pt x="0" y="455657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>
            <p:custDataLst>
              <p:tags r:id="rId4"/>
            </p:custDataLst>
          </p:nvPr>
        </p:nvSpPr>
        <p:spPr>
          <a:xfrm>
            <a:off x="-1220" y="975373"/>
            <a:ext cx="632407" cy="1258493"/>
          </a:xfrm>
          <a:custGeom>
            <a:avLst/>
            <a:gdLst>
              <a:gd name="connsiteX0" fmla="*/ 0 w 2359678"/>
              <a:gd name="connsiteY0" fmla="*/ 0 h 4719355"/>
              <a:gd name="connsiteX1" fmla="*/ 2359678 w 2359678"/>
              <a:gd name="connsiteY1" fmla="*/ 2359677 h 4719355"/>
              <a:gd name="connsiteX2" fmla="*/ 0 w 2359678"/>
              <a:gd name="connsiteY2" fmla="*/ 4719355 h 471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9678" h="4719355">
                <a:moveTo>
                  <a:pt x="0" y="0"/>
                </a:moveTo>
                <a:lnTo>
                  <a:pt x="2359678" y="2359677"/>
                </a:lnTo>
                <a:lnTo>
                  <a:pt x="0" y="4719355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5"/>
            </p:custDataLst>
          </p:nvPr>
        </p:nvSpPr>
        <p:spPr>
          <a:xfrm>
            <a:off x="-2538" y="1104676"/>
            <a:ext cx="633424" cy="1260516"/>
          </a:xfrm>
          <a:custGeom>
            <a:avLst/>
            <a:gdLst>
              <a:gd name="connsiteX0" fmla="*/ 0 w 2576331"/>
              <a:gd name="connsiteY0" fmla="*/ 0 h 5152662"/>
              <a:gd name="connsiteX1" fmla="*/ 2576331 w 2576331"/>
              <a:gd name="connsiteY1" fmla="*/ 2576331 h 5152662"/>
              <a:gd name="connsiteX2" fmla="*/ 0 w 2576331"/>
              <a:gd name="connsiteY2" fmla="*/ 5152662 h 515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76331" h="5152662">
                <a:moveTo>
                  <a:pt x="0" y="0"/>
                </a:moveTo>
                <a:lnTo>
                  <a:pt x="2576331" y="2576331"/>
                </a:lnTo>
                <a:lnTo>
                  <a:pt x="0" y="51526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/>
          <p:cNvSpPr/>
          <p:nvPr>
            <p:custDataLst>
              <p:tags r:id="rId6"/>
            </p:custDataLst>
          </p:nvPr>
        </p:nvSpPr>
        <p:spPr>
          <a:xfrm>
            <a:off x="11736341" y="4915409"/>
            <a:ext cx="455656" cy="911313"/>
          </a:xfrm>
          <a:custGeom>
            <a:avLst/>
            <a:gdLst>
              <a:gd name="connsiteX0" fmla="*/ 455656 w 455656"/>
              <a:gd name="connsiteY0" fmla="*/ 0 h 911313"/>
              <a:gd name="connsiteX1" fmla="*/ 455656 w 455656"/>
              <a:gd name="connsiteY1" fmla="*/ 911313 h 911313"/>
              <a:gd name="connsiteX2" fmla="*/ 0 w 455656"/>
              <a:gd name="connsiteY2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5656" h="911313">
                <a:moveTo>
                  <a:pt x="455656" y="0"/>
                </a:moveTo>
                <a:lnTo>
                  <a:pt x="455656" y="911313"/>
                </a:lnTo>
                <a:lnTo>
                  <a:pt x="0" y="4556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7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文"/>
          <p:cNvSpPr txBox="1"/>
          <p:nvPr>
            <p:custDataLst>
              <p:tags r:id="rId1"/>
            </p:custDataLst>
          </p:nvPr>
        </p:nvSpPr>
        <p:spPr>
          <a:xfrm>
            <a:off x="551815" y="116840"/>
            <a:ext cx="11508740" cy="6327140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 fontScale="60000"/>
          </a:bodyPr>
          <a:lstStyle/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9.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季节性分析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seasonal_analysis = df.groupBy("Months")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.agg(sum("Sales").alias("Total_Sales"),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     count("Order ID").alias("Order_Count"))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.orderBy("Months")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seasonal_analysis_pd = seasonal_analysis.toPandas()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plt.figure(figsize=(12, 6))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sns.barplot(data=seasonal_analysis_pd, x="Months", y="Total_Sales")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plt.title("Seasonal Sales Analysis by Month")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plt.xlabel("Month")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plt.ylabel("Total Sales ($)")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plt.grid(True)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plt.show()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10.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高级分析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- RFM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模型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(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最近购买时间、购买频率、消费金额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current_date = df.agg(max("Order Date")).collect()[0][0]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rfm_analysis = df.groupBy("Customer ID", "Customer Name")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.agg(max("Order Date").alias("Last_Purchase_Date"),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count("Order ID").alias("Frequency"),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     sum("Sales").alias("Monetary"))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.withColumn("Recency", datediff(lit(current_date), col("Last_Purchase_Date"))) \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               .orderBy(desc("Monetary"))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48690" y="535305"/>
            <a:ext cx="10346055" cy="720090"/>
          </a:xfrm>
        </p:spPr>
        <p:txBody>
          <a:bodyPr/>
          <a:lstStyle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27" name="任意多边形: 形状 26"/>
          <p:cNvSpPr/>
          <p:nvPr>
            <p:custDataLst>
              <p:tags r:id="rId3"/>
            </p:custDataLst>
          </p:nvPr>
        </p:nvSpPr>
        <p:spPr>
          <a:xfrm>
            <a:off x="11736343" y="5058507"/>
            <a:ext cx="455657" cy="911313"/>
          </a:xfrm>
          <a:custGeom>
            <a:avLst/>
            <a:gdLst>
              <a:gd name="connsiteX0" fmla="*/ 455657 w 455657"/>
              <a:gd name="connsiteY0" fmla="*/ 0 h 911313"/>
              <a:gd name="connsiteX1" fmla="*/ 455657 w 455657"/>
              <a:gd name="connsiteY1" fmla="*/ 911313 h 911313"/>
              <a:gd name="connsiteX2" fmla="*/ 124404 w 455657"/>
              <a:gd name="connsiteY2" fmla="*/ 580060 h 911313"/>
              <a:gd name="connsiteX3" fmla="*/ 112496 w 455657"/>
              <a:gd name="connsiteY3" fmla="*/ 580060 h 911313"/>
              <a:gd name="connsiteX4" fmla="*/ 112496 w 455657"/>
              <a:gd name="connsiteY4" fmla="*/ 568152 h 911313"/>
              <a:gd name="connsiteX5" fmla="*/ 0 w 455657"/>
              <a:gd name="connsiteY5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5657" h="911313">
                <a:moveTo>
                  <a:pt x="455657" y="0"/>
                </a:moveTo>
                <a:lnTo>
                  <a:pt x="455657" y="911313"/>
                </a:lnTo>
                <a:lnTo>
                  <a:pt x="124404" y="580060"/>
                </a:lnTo>
                <a:lnTo>
                  <a:pt x="112496" y="580060"/>
                </a:lnTo>
                <a:lnTo>
                  <a:pt x="112496" y="568152"/>
                </a:lnTo>
                <a:lnTo>
                  <a:pt x="0" y="455657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>
            <p:custDataLst>
              <p:tags r:id="rId4"/>
            </p:custDataLst>
          </p:nvPr>
        </p:nvSpPr>
        <p:spPr>
          <a:xfrm>
            <a:off x="-1220" y="975373"/>
            <a:ext cx="632407" cy="1258493"/>
          </a:xfrm>
          <a:custGeom>
            <a:avLst/>
            <a:gdLst>
              <a:gd name="connsiteX0" fmla="*/ 0 w 2359678"/>
              <a:gd name="connsiteY0" fmla="*/ 0 h 4719355"/>
              <a:gd name="connsiteX1" fmla="*/ 2359678 w 2359678"/>
              <a:gd name="connsiteY1" fmla="*/ 2359677 h 4719355"/>
              <a:gd name="connsiteX2" fmla="*/ 0 w 2359678"/>
              <a:gd name="connsiteY2" fmla="*/ 4719355 h 471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9678" h="4719355">
                <a:moveTo>
                  <a:pt x="0" y="0"/>
                </a:moveTo>
                <a:lnTo>
                  <a:pt x="2359678" y="2359677"/>
                </a:lnTo>
                <a:lnTo>
                  <a:pt x="0" y="4719355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5"/>
            </p:custDataLst>
          </p:nvPr>
        </p:nvSpPr>
        <p:spPr>
          <a:xfrm>
            <a:off x="-2538" y="1104676"/>
            <a:ext cx="633424" cy="1260516"/>
          </a:xfrm>
          <a:custGeom>
            <a:avLst/>
            <a:gdLst>
              <a:gd name="connsiteX0" fmla="*/ 0 w 2576331"/>
              <a:gd name="connsiteY0" fmla="*/ 0 h 5152662"/>
              <a:gd name="connsiteX1" fmla="*/ 2576331 w 2576331"/>
              <a:gd name="connsiteY1" fmla="*/ 2576331 h 5152662"/>
              <a:gd name="connsiteX2" fmla="*/ 0 w 2576331"/>
              <a:gd name="connsiteY2" fmla="*/ 5152662 h 515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76331" h="5152662">
                <a:moveTo>
                  <a:pt x="0" y="0"/>
                </a:moveTo>
                <a:lnTo>
                  <a:pt x="2576331" y="2576331"/>
                </a:lnTo>
                <a:lnTo>
                  <a:pt x="0" y="51526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/>
          <p:cNvSpPr/>
          <p:nvPr>
            <p:custDataLst>
              <p:tags r:id="rId6"/>
            </p:custDataLst>
          </p:nvPr>
        </p:nvSpPr>
        <p:spPr>
          <a:xfrm>
            <a:off x="11736341" y="4915409"/>
            <a:ext cx="455656" cy="911313"/>
          </a:xfrm>
          <a:custGeom>
            <a:avLst/>
            <a:gdLst>
              <a:gd name="connsiteX0" fmla="*/ 455656 w 455656"/>
              <a:gd name="connsiteY0" fmla="*/ 0 h 911313"/>
              <a:gd name="connsiteX1" fmla="*/ 455656 w 455656"/>
              <a:gd name="connsiteY1" fmla="*/ 911313 h 911313"/>
              <a:gd name="connsiteX2" fmla="*/ 0 w 455656"/>
              <a:gd name="connsiteY2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5656" h="911313">
                <a:moveTo>
                  <a:pt x="455656" y="0"/>
                </a:moveTo>
                <a:lnTo>
                  <a:pt x="455656" y="911313"/>
                </a:lnTo>
                <a:lnTo>
                  <a:pt x="0" y="4556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7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文"/>
          <p:cNvSpPr txBox="1"/>
          <p:nvPr>
            <p:custDataLst>
              <p:tags r:id="rId1"/>
            </p:custDataLst>
          </p:nvPr>
        </p:nvSpPr>
        <p:spPr>
          <a:xfrm>
            <a:off x="782955" y="826135"/>
            <a:ext cx="10768965" cy="5137150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/>
          </a:bodyPr>
          <a:lstStyle/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显示最有价值的客户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rfm_analysis.show(20, truncate=False)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保存分析结果到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CSV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sales_trend.coalesce(1).write.csv("sales_trend_analysis", header=True, mode="overwrite")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product_sales.coalesce(1).write.csv("product_sales_analysis", header=True, mode="overwrite")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region_sales.coalesce(1).write.csv("region_sales_analysis", header=True, mode="overwrite")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# 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关闭</a:t>
            </a: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Spark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会话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en-US" altLang="zh-CN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spark.stop()</a:t>
            </a: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endParaRPr lang="en-US" altLang="zh-CN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948690" y="535305"/>
            <a:ext cx="10346055" cy="720090"/>
          </a:xfrm>
        </p:spPr>
        <p:txBody>
          <a:bodyPr/>
          <a:lstStyle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27" name="任意多边形: 形状 26"/>
          <p:cNvSpPr/>
          <p:nvPr>
            <p:custDataLst>
              <p:tags r:id="rId3"/>
            </p:custDataLst>
          </p:nvPr>
        </p:nvSpPr>
        <p:spPr>
          <a:xfrm>
            <a:off x="11736343" y="5058507"/>
            <a:ext cx="455657" cy="911313"/>
          </a:xfrm>
          <a:custGeom>
            <a:avLst/>
            <a:gdLst>
              <a:gd name="connsiteX0" fmla="*/ 455657 w 455657"/>
              <a:gd name="connsiteY0" fmla="*/ 0 h 911313"/>
              <a:gd name="connsiteX1" fmla="*/ 455657 w 455657"/>
              <a:gd name="connsiteY1" fmla="*/ 911313 h 911313"/>
              <a:gd name="connsiteX2" fmla="*/ 124404 w 455657"/>
              <a:gd name="connsiteY2" fmla="*/ 580060 h 911313"/>
              <a:gd name="connsiteX3" fmla="*/ 112496 w 455657"/>
              <a:gd name="connsiteY3" fmla="*/ 580060 h 911313"/>
              <a:gd name="connsiteX4" fmla="*/ 112496 w 455657"/>
              <a:gd name="connsiteY4" fmla="*/ 568152 h 911313"/>
              <a:gd name="connsiteX5" fmla="*/ 0 w 455657"/>
              <a:gd name="connsiteY5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5657" h="911313">
                <a:moveTo>
                  <a:pt x="455657" y="0"/>
                </a:moveTo>
                <a:lnTo>
                  <a:pt x="455657" y="911313"/>
                </a:lnTo>
                <a:lnTo>
                  <a:pt x="124404" y="580060"/>
                </a:lnTo>
                <a:lnTo>
                  <a:pt x="112496" y="580060"/>
                </a:lnTo>
                <a:lnTo>
                  <a:pt x="112496" y="568152"/>
                </a:lnTo>
                <a:lnTo>
                  <a:pt x="0" y="455657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/>
          <p:cNvSpPr/>
          <p:nvPr>
            <p:custDataLst>
              <p:tags r:id="rId4"/>
            </p:custDataLst>
          </p:nvPr>
        </p:nvSpPr>
        <p:spPr>
          <a:xfrm>
            <a:off x="-1220" y="975373"/>
            <a:ext cx="632407" cy="1258493"/>
          </a:xfrm>
          <a:custGeom>
            <a:avLst/>
            <a:gdLst>
              <a:gd name="connsiteX0" fmla="*/ 0 w 2359678"/>
              <a:gd name="connsiteY0" fmla="*/ 0 h 4719355"/>
              <a:gd name="connsiteX1" fmla="*/ 2359678 w 2359678"/>
              <a:gd name="connsiteY1" fmla="*/ 2359677 h 4719355"/>
              <a:gd name="connsiteX2" fmla="*/ 0 w 2359678"/>
              <a:gd name="connsiteY2" fmla="*/ 4719355 h 471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9678" h="4719355">
                <a:moveTo>
                  <a:pt x="0" y="0"/>
                </a:moveTo>
                <a:lnTo>
                  <a:pt x="2359678" y="2359677"/>
                </a:lnTo>
                <a:lnTo>
                  <a:pt x="0" y="4719355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5"/>
            </p:custDataLst>
          </p:nvPr>
        </p:nvSpPr>
        <p:spPr>
          <a:xfrm>
            <a:off x="-2538" y="1104676"/>
            <a:ext cx="633424" cy="1260516"/>
          </a:xfrm>
          <a:custGeom>
            <a:avLst/>
            <a:gdLst>
              <a:gd name="connsiteX0" fmla="*/ 0 w 2576331"/>
              <a:gd name="connsiteY0" fmla="*/ 0 h 5152662"/>
              <a:gd name="connsiteX1" fmla="*/ 2576331 w 2576331"/>
              <a:gd name="connsiteY1" fmla="*/ 2576331 h 5152662"/>
              <a:gd name="connsiteX2" fmla="*/ 0 w 2576331"/>
              <a:gd name="connsiteY2" fmla="*/ 5152662 h 515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76331" h="5152662">
                <a:moveTo>
                  <a:pt x="0" y="0"/>
                </a:moveTo>
                <a:lnTo>
                  <a:pt x="2576331" y="2576331"/>
                </a:lnTo>
                <a:lnTo>
                  <a:pt x="0" y="51526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: 形状 24"/>
          <p:cNvSpPr/>
          <p:nvPr>
            <p:custDataLst>
              <p:tags r:id="rId6"/>
            </p:custDataLst>
          </p:nvPr>
        </p:nvSpPr>
        <p:spPr>
          <a:xfrm>
            <a:off x="11736341" y="4915409"/>
            <a:ext cx="455656" cy="911313"/>
          </a:xfrm>
          <a:custGeom>
            <a:avLst/>
            <a:gdLst>
              <a:gd name="connsiteX0" fmla="*/ 455656 w 455656"/>
              <a:gd name="connsiteY0" fmla="*/ 0 h 911313"/>
              <a:gd name="connsiteX1" fmla="*/ 455656 w 455656"/>
              <a:gd name="connsiteY1" fmla="*/ 911313 h 911313"/>
              <a:gd name="connsiteX2" fmla="*/ 0 w 455656"/>
              <a:gd name="connsiteY2" fmla="*/ 455657 h 911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5656" h="911313">
                <a:moveTo>
                  <a:pt x="455656" y="0"/>
                </a:moveTo>
                <a:lnTo>
                  <a:pt x="455656" y="911313"/>
                </a:lnTo>
                <a:lnTo>
                  <a:pt x="0" y="4556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7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26883" y="1484525"/>
            <a:ext cx="7905750" cy="25866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谢谢大家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565780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0211" y="516852"/>
            <a:ext cx="3908087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71514" y="7049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79262" y="4393314"/>
            <a:ext cx="296153" cy="296153"/>
          </a:xfrm>
          <a:prstGeom prst="ellipse">
            <a:avLst/>
          </a:prstGeom>
          <a:gradFill>
            <a:gsLst>
              <a:gs pos="34000">
                <a:schemeClr val="accent3">
                  <a:lumMod val="75000"/>
                </a:schemeClr>
              </a:gs>
              <a:gs pos="100000">
                <a:schemeClr val="accent3"/>
              </a:gs>
            </a:gsLst>
            <a:lin ang="2700000" scaled="0"/>
          </a:gradFill>
          <a:ln w="11430" cap="sq">
            <a:solidFill>
              <a:schemeClr val="bg1"/>
            </a:solidFill>
            <a:miter/>
          </a:ln>
          <a:effectLst>
            <a:outerShdw blurRad="121920" dist="45720" dir="2699995" algn="tl" rotWithShape="0">
              <a:schemeClr val="accent1">
                <a:alpha val="52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21436" y="4405152"/>
            <a:ext cx="1023952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主讲人：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234477" y="4405152"/>
            <a:ext cx="887681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时间：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190205" y="4422274"/>
            <a:ext cx="801917" cy="2681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AiPPT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商品销售排名分析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845800" y="1130300"/>
            <a:ext cx="970280" cy="6814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9600">
                <a:ln w="15875">
                  <a:solidFill>
                    <a:srgbClr val="3860F4">
                      <a:alpha val="100000"/>
                    </a:srgbClr>
                  </a:solidFill>
                </a:ln>
                <a:noFill/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”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197600" y="1549720"/>
            <a:ext cx="5321300" cy="1978340"/>
          </a:xfrm>
          <a:prstGeom prst="roundRect">
            <a:avLst>
              <a:gd name="adj" fmla="val 542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376670" y="2080260"/>
            <a:ext cx="4963160" cy="11340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对商品销售量进行统计，通过sum函数计算总销售量，按销售量降序排列，生成销售量排名，帮助商家了解哪些商品更受市场欢迎，指导库存管理。
示例代码片段：quantity_rank_df = ranked_df.withColumn("QuantityRank", row_number().over(window_spec_quantity).cast("int"))，体现销售量排名的实现方式。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197600" y="1556674"/>
            <a:ext cx="73660" cy="1961502"/>
          </a:xfrm>
          <a:prstGeom prst="roundRect">
            <a:avLst>
              <a:gd name="adj" fmla="val 5422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3835720"/>
            <a:ext cx="5321300" cy="1978340"/>
          </a:xfrm>
          <a:prstGeom prst="roundRect">
            <a:avLst>
              <a:gd name="adj" fmla="val 542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9470" y="4366260"/>
            <a:ext cx="4963160" cy="11340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考虑利润因素，计算商品总利润（销售额减去运输成本），按利润降序排名，为商家提供利润贡献最大的商品信息，助力优化产品策略。
示例代码片段：profit_rank_df = ranked_df.withColumn("ProfitRank", row_number().over(window_spec_profit).cast("int"))，明确利润排名的计算过程。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3842674"/>
            <a:ext cx="73660" cy="1961502"/>
          </a:xfrm>
          <a:prstGeom prst="roundRect">
            <a:avLst>
              <a:gd name="adj" fmla="val 5422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1549720"/>
            <a:ext cx="5321300" cy="1978340"/>
          </a:xfrm>
          <a:prstGeom prst="roundRect">
            <a:avLst>
              <a:gd name="adj" fmla="val 542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9470" y="2080260"/>
            <a:ext cx="4963160" cy="11340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使用Spark对商品销售额进行聚合计算，通过groupBy和agg函数，计算每个商品的总销售额，利用窗口函数按销售额降序排名，展示前10名商品，为商家提供畅销商品的直观数据。</a:t>
            </a:r>
            <a:r>
              <a:rPr kumimoji="1" lang="zh-CN" altLang="en-US" sz="11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也可以修改部分代码展示任意数量商品排名</a:t>
            </a:r>
            <a:endParaRPr kumimoji="1" lang="zh-CN" altLang="en-US" sz="112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sz="11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示例代码片段：sales_rank_df = ranked_df.withColumn("SalesRank", row_number().over(window_spec_sales).cast("int"))，清晰展示排名逻辑。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1556674"/>
            <a:ext cx="73660" cy="1961502"/>
          </a:xfrm>
          <a:prstGeom prst="roundRect">
            <a:avLst>
              <a:gd name="adj" fmla="val 5422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9469" y="1690093"/>
            <a:ext cx="4964400" cy="2945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总销售额排名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9469" y="4021813"/>
            <a:ext cx="4964400" cy="2945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总利润排名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376670" y="1690093"/>
            <a:ext cx="4964400" cy="2945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E6F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总销售量排名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1">
            <a:off x="269226" y="423393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1">
            <a:off x="269226" y="223658"/>
            <a:ext cx="146190" cy="600124"/>
          </a:xfrm>
          <a:custGeom>
            <a:avLst/>
            <a:gdLst>
              <a:gd name="connsiteX0" fmla="*/ 0 w 146190"/>
              <a:gd name="connsiteY0" fmla="*/ 181167 h 600124"/>
              <a:gd name="connsiteX1" fmla="*/ 1566 w 146190"/>
              <a:gd name="connsiteY1" fmla="*/ 181167 h 600124"/>
              <a:gd name="connsiteX2" fmla="*/ 145523 w 146190"/>
              <a:gd name="connsiteY2" fmla="*/ 76109 h 600124"/>
              <a:gd name="connsiteX3" fmla="*/ 146190 w 146190"/>
              <a:gd name="connsiteY3" fmla="*/ 75663 h 600124"/>
              <a:gd name="connsiteX4" fmla="*/ 146190 w 146190"/>
              <a:gd name="connsiteY4" fmla="*/ 0 h 600124"/>
              <a:gd name="connsiteX5" fmla="*/ 145523 w 146190"/>
              <a:gd name="connsiteY5" fmla="*/ 0 h 600124"/>
              <a:gd name="connsiteX6" fmla="*/ 957 w 146190"/>
              <a:gd name="connsiteY6" fmla="*/ 105502 h 600124"/>
              <a:gd name="connsiteX7" fmla="*/ 0 w 146190"/>
              <a:gd name="connsiteY7" fmla="*/ 105502 h 600124"/>
              <a:gd name="connsiteX8" fmla="*/ 0 w 146190"/>
              <a:gd name="connsiteY8" fmla="*/ 106200 h 600124"/>
              <a:gd name="connsiteX9" fmla="*/ 0 w 146190"/>
              <a:gd name="connsiteY9" fmla="*/ 600124 h 600124"/>
              <a:gd name="connsiteX10" fmla="*/ 1566 w 146190"/>
              <a:gd name="connsiteY10" fmla="*/ 600124 h 600124"/>
              <a:gd name="connsiteX11" fmla="*/ 145523 w 146190"/>
              <a:gd name="connsiteY11" fmla="*/ 495066 h 600124"/>
              <a:gd name="connsiteX12" fmla="*/ 146190 w 146190"/>
              <a:gd name="connsiteY12" fmla="*/ 494621 h 600124"/>
              <a:gd name="connsiteX13" fmla="*/ 146190 w 146190"/>
              <a:gd name="connsiteY13" fmla="*/ 419877 h 600124"/>
              <a:gd name="connsiteX14" fmla="*/ 146190 w 146190"/>
              <a:gd name="connsiteY14" fmla="*/ 418957 h 600124"/>
              <a:gd name="connsiteX15" fmla="*/ 146190 w 146190"/>
              <a:gd name="connsiteY15" fmla="*/ 351508 h 600124"/>
              <a:gd name="connsiteX16" fmla="*/ 146190 w 146190"/>
              <a:gd name="connsiteY16" fmla="*/ 344214 h 600124"/>
              <a:gd name="connsiteX17" fmla="*/ 146190 w 146190"/>
              <a:gd name="connsiteY17" fmla="*/ 294886 h 600124"/>
              <a:gd name="connsiteX18" fmla="*/ 146190 w 146190"/>
              <a:gd name="connsiteY18" fmla="*/ 275845 h 600124"/>
              <a:gd name="connsiteX19" fmla="*/ 146190 w 146190"/>
              <a:gd name="connsiteY19" fmla="*/ 275398 h 600124"/>
              <a:gd name="connsiteX20" fmla="*/ 146190 w 146190"/>
              <a:gd name="connsiteY20" fmla="*/ 220142 h 600124"/>
              <a:gd name="connsiteX21" fmla="*/ 146190 w 146190"/>
              <a:gd name="connsiteY21" fmla="*/ 219222 h 600124"/>
              <a:gd name="connsiteX22" fmla="*/ 146190 w 146190"/>
              <a:gd name="connsiteY22" fmla="*/ 199735 h 600124"/>
              <a:gd name="connsiteX23" fmla="*/ 146190 w 146190"/>
              <a:gd name="connsiteY23" fmla="*/ 151773 h 600124"/>
              <a:gd name="connsiteX24" fmla="*/ 146190 w 146190"/>
              <a:gd name="connsiteY24" fmla="*/ 144479 h 600124"/>
              <a:gd name="connsiteX25" fmla="*/ 146190 w 146190"/>
              <a:gd name="connsiteY25" fmla="*/ 76110 h 600124"/>
              <a:gd name="connsiteX26" fmla="*/ 145523 w 146190"/>
              <a:gd name="connsiteY26" fmla="*/ 76110 h 600124"/>
              <a:gd name="connsiteX27" fmla="*/ 957 w 146190"/>
              <a:gd name="connsiteY27" fmla="*/ 181612 h 600124"/>
              <a:gd name="connsiteX28" fmla="*/ 0 w 146190"/>
              <a:gd name="connsiteY28" fmla="*/ 181612 h 600124"/>
              <a:gd name="connsiteX29" fmla="*/ 0 w 146190"/>
              <a:gd name="connsiteY29" fmla="*/ 182310 h 600124"/>
              <a:gd name="connsiteX30" fmla="*/ 0 w 146190"/>
              <a:gd name="connsiteY30" fmla="*/ 249981 h 600124"/>
              <a:gd name="connsiteX31" fmla="*/ 0 w 146190"/>
              <a:gd name="connsiteY31" fmla="*/ 250679 h 600124"/>
              <a:gd name="connsiteX32" fmla="*/ 0 w 146190"/>
              <a:gd name="connsiteY32" fmla="*/ 257276 h 600124"/>
              <a:gd name="connsiteX33" fmla="*/ 0 w 146190"/>
              <a:gd name="connsiteY33" fmla="*/ 305237 h 600124"/>
              <a:gd name="connsiteX34" fmla="*/ 0 w 146190"/>
              <a:gd name="connsiteY34" fmla="*/ 305936 h 600124"/>
              <a:gd name="connsiteX35" fmla="*/ 0 w 146190"/>
              <a:gd name="connsiteY35" fmla="*/ 324724 h 600124"/>
              <a:gd name="connsiteX36" fmla="*/ 0 w 146190"/>
              <a:gd name="connsiteY36" fmla="*/ 325423 h 600124"/>
              <a:gd name="connsiteX37" fmla="*/ 0 w 146190"/>
              <a:gd name="connsiteY37" fmla="*/ 325646 h 600124"/>
              <a:gd name="connsiteX38" fmla="*/ 0 w 146190"/>
              <a:gd name="connsiteY38" fmla="*/ 380902 h 600124"/>
              <a:gd name="connsiteX39" fmla="*/ 0 w 146190"/>
              <a:gd name="connsiteY39" fmla="*/ 381347 h 600124"/>
              <a:gd name="connsiteX40" fmla="*/ 0 w 146190"/>
              <a:gd name="connsiteY40" fmla="*/ 382045 h 600124"/>
              <a:gd name="connsiteX41" fmla="*/ 0 w 146190"/>
              <a:gd name="connsiteY41" fmla="*/ 400389 h 600124"/>
              <a:gd name="connsiteX42" fmla="*/ 0 w 146190"/>
              <a:gd name="connsiteY42" fmla="*/ 449716 h 600124"/>
              <a:gd name="connsiteX43" fmla="*/ 0 w 146190"/>
              <a:gd name="connsiteY43" fmla="*/ 450414 h 600124"/>
              <a:gd name="connsiteX44" fmla="*/ 0 w 146190"/>
              <a:gd name="connsiteY44" fmla="*/ 457011 h 600124"/>
              <a:gd name="connsiteX45" fmla="*/ 0 w 146190"/>
              <a:gd name="connsiteY45" fmla="*/ 524459 h 600124"/>
              <a:gd name="connsiteX46" fmla="*/ 0 w 146190"/>
              <a:gd name="connsiteY46" fmla="*/ 525158 h 600124"/>
              <a:gd name="connsiteX47" fmla="*/ 0 w 146190"/>
              <a:gd name="connsiteY47" fmla="*/ 525381 h 600124"/>
            </a:gdLst>
            <a:ahLst/>
            <a:cxnLst/>
            <a:rect l="l" t="t" r="r" b="b"/>
            <a:pathLst>
              <a:path w="146190" h="600124">
                <a:moveTo>
                  <a:pt x="0" y="181167"/>
                </a:moveTo>
                <a:lnTo>
                  <a:pt x="1566" y="181167"/>
                </a:lnTo>
                <a:lnTo>
                  <a:pt x="145523" y="76109"/>
                </a:lnTo>
                <a:lnTo>
                  <a:pt x="146190" y="75663"/>
                </a:lnTo>
                <a:lnTo>
                  <a:pt x="146190" y="0"/>
                </a:lnTo>
                <a:lnTo>
                  <a:pt x="145523" y="0"/>
                </a:lnTo>
                <a:lnTo>
                  <a:pt x="957" y="105502"/>
                </a:lnTo>
                <a:lnTo>
                  <a:pt x="0" y="105502"/>
                </a:lnTo>
                <a:lnTo>
                  <a:pt x="0" y="106200"/>
                </a:lnTo>
                <a:close/>
                <a:moveTo>
                  <a:pt x="0" y="600124"/>
                </a:moveTo>
                <a:lnTo>
                  <a:pt x="1566" y="600124"/>
                </a:lnTo>
                <a:lnTo>
                  <a:pt x="145523" y="495066"/>
                </a:lnTo>
                <a:lnTo>
                  <a:pt x="146190" y="494621"/>
                </a:lnTo>
                <a:lnTo>
                  <a:pt x="146190" y="419877"/>
                </a:lnTo>
                <a:lnTo>
                  <a:pt x="146190" y="418957"/>
                </a:lnTo>
                <a:lnTo>
                  <a:pt x="146190" y="351508"/>
                </a:lnTo>
                <a:lnTo>
                  <a:pt x="146190" y="344214"/>
                </a:lnTo>
                <a:lnTo>
                  <a:pt x="146190" y="294886"/>
                </a:lnTo>
                <a:lnTo>
                  <a:pt x="146190" y="275845"/>
                </a:lnTo>
                <a:lnTo>
                  <a:pt x="146190" y="275398"/>
                </a:lnTo>
                <a:lnTo>
                  <a:pt x="146190" y="220142"/>
                </a:lnTo>
                <a:lnTo>
                  <a:pt x="146190" y="219222"/>
                </a:lnTo>
                <a:lnTo>
                  <a:pt x="146190" y="199735"/>
                </a:lnTo>
                <a:lnTo>
                  <a:pt x="146190" y="151773"/>
                </a:lnTo>
                <a:lnTo>
                  <a:pt x="146190" y="144479"/>
                </a:lnTo>
                <a:lnTo>
                  <a:pt x="146190" y="76110"/>
                </a:lnTo>
                <a:lnTo>
                  <a:pt x="145523" y="76110"/>
                </a:lnTo>
                <a:lnTo>
                  <a:pt x="957" y="181612"/>
                </a:lnTo>
                <a:lnTo>
                  <a:pt x="0" y="181612"/>
                </a:lnTo>
                <a:lnTo>
                  <a:pt x="0" y="182310"/>
                </a:lnTo>
                <a:lnTo>
                  <a:pt x="0" y="249981"/>
                </a:lnTo>
                <a:lnTo>
                  <a:pt x="0" y="250679"/>
                </a:lnTo>
                <a:lnTo>
                  <a:pt x="0" y="257276"/>
                </a:lnTo>
                <a:lnTo>
                  <a:pt x="0" y="305237"/>
                </a:lnTo>
                <a:lnTo>
                  <a:pt x="0" y="305936"/>
                </a:lnTo>
                <a:lnTo>
                  <a:pt x="0" y="324724"/>
                </a:lnTo>
                <a:lnTo>
                  <a:pt x="0" y="325423"/>
                </a:lnTo>
                <a:lnTo>
                  <a:pt x="0" y="325646"/>
                </a:lnTo>
                <a:lnTo>
                  <a:pt x="0" y="380902"/>
                </a:lnTo>
                <a:lnTo>
                  <a:pt x="0" y="381347"/>
                </a:lnTo>
                <a:lnTo>
                  <a:pt x="0" y="382045"/>
                </a:lnTo>
                <a:lnTo>
                  <a:pt x="0" y="400389"/>
                </a:lnTo>
                <a:lnTo>
                  <a:pt x="0" y="449716"/>
                </a:lnTo>
                <a:lnTo>
                  <a:pt x="0" y="450414"/>
                </a:lnTo>
                <a:lnTo>
                  <a:pt x="0" y="457011"/>
                </a:lnTo>
                <a:lnTo>
                  <a:pt x="0" y="524459"/>
                </a:lnTo>
                <a:lnTo>
                  <a:pt x="0" y="525158"/>
                </a:lnTo>
                <a:lnTo>
                  <a:pt x="0" y="52538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>
            <a:off x="269226" y="223658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 flipV="1">
            <a:off x="415416" y="329859"/>
            <a:ext cx="73692" cy="493701"/>
          </a:xfrm>
          <a:custGeom>
            <a:avLst/>
            <a:gdLst>
              <a:gd name="connsiteX0" fmla="*/ 73692 w 73692"/>
              <a:gd name="connsiteY0" fmla="*/ 493701 h 493701"/>
              <a:gd name="connsiteX1" fmla="*/ 0 w 73692"/>
              <a:gd name="connsiteY1" fmla="*/ 493701 h 493701"/>
              <a:gd name="connsiteX2" fmla="*/ 0 w 73692"/>
              <a:gd name="connsiteY2" fmla="*/ 293966 h 493701"/>
              <a:gd name="connsiteX3" fmla="*/ 0 w 73692"/>
              <a:gd name="connsiteY3" fmla="*/ 199735 h 493701"/>
              <a:gd name="connsiteX4" fmla="*/ 0 w 73692"/>
              <a:gd name="connsiteY4" fmla="*/ 0 h 493701"/>
              <a:gd name="connsiteX5" fmla="*/ 73692 w 73692"/>
              <a:gd name="connsiteY5" fmla="*/ 0 h 493701"/>
              <a:gd name="connsiteX6" fmla="*/ 73692 w 73692"/>
              <a:gd name="connsiteY6" fmla="*/ 199735 h 493701"/>
              <a:gd name="connsiteX7" fmla="*/ 73692 w 73692"/>
              <a:gd name="connsiteY7" fmla="*/ 293966 h 493701"/>
            </a:gdLst>
            <a:ahLst/>
            <a:cxnLst/>
            <a:rect l="l" t="t" r="r" b="b"/>
            <a:pathLst>
              <a:path w="73692" h="493701">
                <a:moveTo>
                  <a:pt x="73692" y="493701"/>
                </a:moveTo>
                <a:lnTo>
                  <a:pt x="0" y="493701"/>
                </a:lnTo>
                <a:lnTo>
                  <a:pt x="0" y="293966"/>
                </a:lnTo>
                <a:lnTo>
                  <a:pt x="0" y="199735"/>
                </a:lnTo>
                <a:lnTo>
                  <a:pt x="0" y="0"/>
                </a:lnTo>
                <a:lnTo>
                  <a:pt x="73692" y="0"/>
                </a:lnTo>
                <a:lnTo>
                  <a:pt x="73692" y="199735"/>
                </a:lnTo>
                <a:lnTo>
                  <a:pt x="73692" y="2939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10556" y="360216"/>
            <a:ext cx="1080905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销售排名计算与展示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710940" y="1635760"/>
            <a:ext cx="4770120" cy="4770120"/>
          </a:xfrm>
          <a:custGeom>
            <a:avLst/>
            <a:gdLst>
              <a:gd name="connsiteX0" fmla="*/ 2214880 w 4429760"/>
              <a:gd name="connsiteY0" fmla="*/ 0 h 4429760"/>
              <a:gd name="connsiteX1" fmla="*/ 4429760 w 4429760"/>
              <a:gd name="connsiteY1" fmla="*/ 2214880 h 4429760"/>
              <a:gd name="connsiteX2" fmla="*/ 2214880 w 4429760"/>
              <a:gd name="connsiteY2" fmla="*/ 4429760 h 4429760"/>
              <a:gd name="connsiteX3" fmla="*/ 0 w 4429760"/>
              <a:gd name="connsiteY3" fmla="*/ 2214880 h 4429760"/>
              <a:gd name="connsiteX4" fmla="*/ 2214880 w 4429760"/>
              <a:gd name="connsiteY4" fmla="*/ 0 h 4429760"/>
              <a:gd name="connsiteX5" fmla="*/ 2214880 w 4429760"/>
              <a:gd name="connsiteY5" fmla="*/ 894080 h 4429760"/>
              <a:gd name="connsiteX6" fmla="*/ 894080 w 4429760"/>
              <a:gd name="connsiteY6" fmla="*/ 2214880 h 4429760"/>
              <a:gd name="connsiteX7" fmla="*/ 2214880 w 4429760"/>
              <a:gd name="connsiteY7" fmla="*/ 3535680 h 4429760"/>
              <a:gd name="connsiteX8" fmla="*/ 3535680 w 4429760"/>
              <a:gd name="connsiteY8" fmla="*/ 2214880 h 4429760"/>
              <a:gd name="connsiteX9" fmla="*/ 2214880 w 4429760"/>
              <a:gd name="connsiteY9" fmla="*/ 894080 h 4429760"/>
            </a:gdLst>
            <a:ahLst/>
            <a:cxnLst/>
            <a:rect l="l" t="t" r="r" b="b"/>
            <a:pathLst>
              <a:path w="4429760" h="4429760">
                <a:moveTo>
                  <a:pt x="2214880" y="0"/>
                </a:moveTo>
                <a:cubicBezTo>
                  <a:pt x="3438124" y="0"/>
                  <a:pt x="4429760" y="991636"/>
                  <a:pt x="4429760" y="2214880"/>
                </a:cubicBezTo>
                <a:cubicBezTo>
                  <a:pt x="4429760" y="3438124"/>
                  <a:pt x="3438124" y="4429760"/>
                  <a:pt x="2214880" y="4429760"/>
                </a:cubicBezTo>
                <a:cubicBezTo>
                  <a:pt x="991636" y="4429760"/>
                  <a:pt x="0" y="3438124"/>
                  <a:pt x="0" y="2214880"/>
                </a:cubicBezTo>
                <a:cubicBezTo>
                  <a:pt x="0" y="991636"/>
                  <a:pt x="991636" y="0"/>
                  <a:pt x="2214880" y="0"/>
                </a:cubicBezTo>
                <a:close/>
                <a:moveTo>
                  <a:pt x="2214880" y="894080"/>
                </a:moveTo>
                <a:cubicBezTo>
                  <a:pt x="1485422" y="894080"/>
                  <a:pt x="894080" y="1485422"/>
                  <a:pt x="894080" y="2214880"/>
                </a:cubicBezTo>
                <a:cubicBezTo>
                  <a:pt x="894080" y="2944338"/>
                  <a:pt x="1485422" y="3535680"/>
                  <a:pt x="2214880" y="3535680"/>
                </a:cubicBezTo>
                <a:cubicBezTo>
                  <a:pt x="2944338" y="3535680"/>
                  <a:pt x="3535680" y="2944338"/>
                  <a:pt x="3535680" y="2214880"/>
                </a:cubicBezTo>
                <a:cubicBezTo>
                  <a:pt x="3535680" y="1485422"/>
                  <a:pt x="2944338" y="894080"/>
                  <a:pt x="2214880" y="89408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2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4795870" y="2719192"/>
            <a:ext cx="2600260" cy="2603256"/>
            <a:chOff x="4795870" y="2719192"/>
            <a:chExt cx="2600260" cy="2603256"/>
          </a:xfrm>
        </p:grpSpPr>
        <p:sp>
          <p:nvSpPr>
            <p:cNvPr id="5" name="标题 1"/>
            <p:cNvSpPr txBox="1"/>
            <p:nvPr/>
          </p:nvSpPr>
          <p:spPr>
            <a:xfrm>
              <a:off x="4795870" y="2719192"/>
              <a:ext cx="2600260" cy="2600260"/>
            </a:xfrm>
            <a:prstGeom prst="ellipse">
              <a:avLst/>
            </a:prstGeom>
            <a:gradFill>
              <a:gsLst>
                <a:gs pos="23000">
                  <a:schemeClr val="accent1">
                    <a:alpha val="0"/>
                  </a:schemeClr>
                </a:gs>
                <a:gs pos="100000">
                  <a:schemeClr val="accent1">
                    <a:alpha val="54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4795870" y="3819761"/>
              <a:ext cx="2600260" cy="39912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5577195" y="3500517"/>
              <a:ext cx="1037610" cy="1037610"/>
            </a:xfrm>
            <a:prstGeom prst="ellips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5577195" y="3956809"/>
              <a:ext cx="1037610" cy="125026"/>
            </a:xfrm>
            <a:custGeom>
              <a:avLst/>
              <a:gdLst>
                <a:gd name="connsiteX0" fmla="*/ 628153 w 1256306"/>
                <a:gd name="connsiteY0" fmla="*/ 0 h 151378"/>
                <a:gd name="connsiteX1" fmla="*/ 1256306 w 1256306"/>
                <a:gd name="connsiteY1" fmla="*/ 75689 h 151378"/>
                <a:gd name="connsiteX2" fmla="*/ 628153 w 1256306"/>
                <a:gd name="connsiteY2" fmla="*/ 151378 h 151378"/>
                <a:gd name="connsiteX3" fmla="*/ 0 w 1256306"/>
                <a:gd name="connsiteY3" fmla="*/ 75689 h 151378"/>
                <a:gd name="connsiteX4" fmla="*/ 628153 w 1256306"/>
                <a:gd name="connsiteY4" fmla="*/ 0 h 151378"/>
              </a:gdLst>
              <a:ahLst/>
              <a:cxnLst/>
              <a:rect l="l" t="t" r="r" b="b"/>
              <a:pathLst>
                <a:path w="1256306" h="151378">
                  <a:moveTo>
                    <a:pt x="628153" y="0"/>
                  </a:moveTo>
                  <a:cubicBezTo>
                    <a:pt x="975072" y="0"/>
                    <a:pt x="1256306" y="33887"/>
                    <a:pt x="1256306" y="75689"/>
                  </a:cubicBezTo>
                  <a:cubicBezTo>
                    <a:pt x="1256306" y="117491"/>
                    <a:pt x="975072" y="151378"/>
                    <a:pt x="628153" y="151378"/>
                  </a:cubicBezTo>
                  <a:cubicBezTo>
                    <a:pt x="281234" y="151378"/>
                    <a:pt x="0" y="117491"/>
                    <a:pt x="0" y="75689"/>
                  </a:cubicBezTo>
                  <a:cubicBezTo>
                    <a:pt x="0" y="33887"/>
                    <a:pt x="281234" y="0"/>
                    <a:pt x="628153" y="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5577195" y="4019323"/>
              <a:ext cx="1037610" cy="518805"/>
            </a:xfrm>
            <a:custGeom>
              <a:avLst/>
              <a:gdLst>
                <a:gd name="connsiteX0" fmla="*/ 0 w 1256306"/>
                <a:gd name="connsiteY0" fmla="*/ 0 h 628153"/>
                <a:gd name="connsiteX1" fmla="*/ 628153 w 1256306"/>
                <a:gd name="connsiteY1" fmla="*/ 75689 h 628153"/>
                <a:gd name="connsiteX2" fmla="*/ 1256306 w 1256306"/>
                <a:gd name="connsiteY2" fmla="*/ 0 h 628153"/>
                <a:gd name="connsiteX3" fmla="*/ 628153 w 1256306"/>
                <a:gd name="connsiteY3" fmla="*/ 628153 h 628153"/>
                <a:gd name="connsiteX4" fmla="*/ 0 w 1256306"/>
                <a:gd name="connsiteY4" fmla="*/ 0 h 628153"/>
              </a:gdLst>
              <a:ahLst/>
              <a:cxnLst/>
              <a:rect l="l" t="t" r="r" b="b"/>
              <a:pathLst>
                <a:path w="1256306" h="628153">
                  <a:moveTo>
                    <a:pt x="0" y="0"/>
                  </a:moveTo>
                  <a:cubicBezTo>
                    <a:pt x="0" y="41802"/>
                    <a:pt x="281234" y="75689"/>
                    <a:pt x="628153" y="75689"/>
                  </a:cubicBezTo>
                  <a:cubicBezTo>
                    <a:pt x="975072" y="75689"/>
                    <a:pt x="1256306" y="41802"/>
                    <a:pt x="1256306" y="0"/>
                  </a:cubicBezTo>
                  <a:cubicBezTo>
                    <a:pt x="1256306" y="346919"/>
                    <a:pt x="975072" y="628153"/>
                    <a:pt x="628153" y="628153"/>
                  </a:cubicBezTo>
                  <a:cubicBezTo>
                    <a:pt x="281234" y="628153"/>
                    <a:pt x="0" y="34691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54000"/>
                  </a:schemeClr>
                </a:gs>
              </a:gsLst>
              <a:lin ang="54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4795870" y="4022319"/>
              <a:ext cx="2600260" cy="1300129"/>
            </a:xfrm>
            <a:custGeom>
              <a:avLst/>
              <a:gdLst>
                <a:gd name="connsiteX0" fmla="*/ 0 w 3148314"/>
                <a:gd name="connsiteY0" fmla="*/ 0 h 1574156"/>
                <a:gd name="connsiteX1" fmla="*/ 8127 w 3148314"/>
                <a:gd name="connsiteY1" fmla="*/ 24705 h 1574156"/>
                <a:gd name="connsiteX2" fmla="*/ 1574157 w 3148314"/>
                <a:gd name="connsiteY2" fmla="*/ 241623 h 1574156"/>
                <a:gd name="connsiteX3" fmla="*/ 3140187 w 3148314"/>
                <a:gd name="connsiteY3" fmla="*/ 24705 h 1574156"/>
                <a:gd name="connsiteX4" fmla="*/ 3148314 w 3148314"/>
                <a:gd name="connsiteY4" fmla="*/ 0 h 1574156"/>
                <a:gd name="connsiteX5" fmla="*/ 3140187 w 3148314"/>
                <a:gd name="connsiteY5" fmla="*/ 160947 h 1574156"/>
                <a:gd name="connsiteX6" fmla="*/ 1574157 w 3148314"/>
                <a:gd name="connsiteY6" fmla="*/ 1574156 h 1574156"/>
                <a:gd name="connsiteX7" fmla="*/ 8127 w 3148314"/>
                <a:gd name="connsiteY7" fmla="*/ 160947 h 1574156"/>
                <a:gd name="connsiteX8" fmla="*/ 0 w 3148314"/>
                <a:gd name="connsiteY8" fmla="*/ 0 h 1574156"/>
              </a:gdLst>
              <a:ahLst/>
              <a:cxnLst/>
              <a:rect l="l" t="t" r="r" b="b"/>
              <a:pathLst>
                <a:path w="3148314" h="1574156">
                  <a:moveTo>
                    <a:pt x="0" y="0"/>
                  </a:moveTo>
                  <a:lnTo>
                    <a:pt x="8127" y="24705"/>
                  </a:lnTo>
                  <a:cubicBezTo>
                    <a:pt x="88740" y="146545"/>
                    <a:pt x="759110" y="241623"/>
                    <a:pt x="1574157" y="241623"/>
                  </a:cubicBezTo>
                  <a:cubicBezTo>
                    <a:pt x="2389204" y="241623"/>
                    <a:pt x="3059574" y="146545"/>
                    <a:pt x="3140187" y="24705"/>
                  </a:cubicBezTo>
                  <a:lnTo>
                    <a:pt x="3148314" y="0"/>
                  </a:lnTo>
                  <a:lnTo>
                    <a:pt x="3140187" y="160947"/>
                  </a:lnTo>
                  <a:cubicBezTo>
                    <a:pt x="3059574" y="954726"/>
                    <a:pt x="2389204" y="1574156"/>
                    <a:pt x="1574157" y="1574156"/>
                  </a:cubicBezTo>
                  <a:cubicBezTo>
                    <a:pt x="759110" y="1574156"/>
                    <a:pt x="88740" y="954726"/>
                    <a:pt x="8127" y="1609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73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5955895" y="3683709"/>
              <a:ext cx="290131" cy="487118"/>
            </a:xfrm>
            <a:custGeom>
              <a:avLst/>
              <a:gdLst>
                <a:gd name="connsiteX0" fmla="*/ 175641 w 351282"/>
                <a:gd name="connsiteY0" fmla="*/ 0 h 589788"/>
                <a:gd name="connsiteX1" fmla="*/ 351282 w 351282"/>
                <a:gd name="connsiteY1" fmla="*/ 197739 h 589788"/>
                <a:gd name="connsiteX2" fmla="*/ 247650 w 351282"/>
                <a:gd name="connsiteY2" fmla="*/ 197739 h 589788"/>
                <a:gd name="connsiteX3" fmla="*/ 247650 w 351282"/>
                <a:gd name="connsiteY3" fmla="*/ 589788 h 589788"/>
                <a:gd name="connsiteX4" fmla="*/ 103632 w 351282"/>
                <a:gd name="connsiteY4" fmla="*/ 589788 h 589788"/>
                <a:gd name="connsiteX5" fmla="*/ 103632 w 351282"/>
                <a:gd name="connsiteY5" fmla="*/ 197739 h 589788"/>
                <a:gd name="connsiteX6" fmla="*/ 0 w 351282"/>
                <a:gd name="connsiteY6" fmla="*/ 197739 h 589788"/>
              </a:gdLst>
              <a:ahLst/>
              <a:cxnLst/>
              <a:rect l="l" t="t" r="r" b="b"/>
              <a:pathLst>
                <a:path w="351282" h="589788">
                  <a:moveTo>
                    <a:pt x="175641" y="0"/>
                  </a:moveTo>
                  <a:lnTo>
                    <a:pt x="351282" y="197739"/>
                  </a:lnTo>
                  <a:lnTo>
                    <a:pt x="247650" y="197739"/>
                  </a:lnTo>
                  <a:lnTo>
                    <a:pt x="247650" y="589788"/>
                  </a:lnTo>
                  <a:lnTo>
                    <a:pt x="103632" y="589788"/>
                  </a:lnTo>
                  <a:lnTo>
                    <a:pt x="103632" y="197739"/>
                  </a:lnTo>
                  <a:lnTo>
                    <a:pt x="0" y="197739"/>
                  </a:lnTo>
                  <a:close/>
                </a:path>
              </a:pathLst>
            </a:custGeom>
            <a:gradFill>
              <a:gsLst>
                <a:gs pos="4000">
                  <a:schemeClr val="accent1">
                    <a:alpha val="0"/>
                  </a:schemeClr>
                </a:gs>
                <a:gs pos="79000">
                  <a:schemeClr val="accent1"/>
                </a:gs>
              </a:gsLst>
              <a:lin ang="162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2" name="标题 1"/>
          <p:cNvSpPr txBox="1"/>
          <p:nvPr/>
        </p:nvSpPr>
        <p:spPr>
          <a:xfrm rot="16200000">
            <a:off x="5914390" y="2035175"/>
            <a:ext cx="282854" cy="243840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1">
            <a:off x="6054090" y="5784393"/>
            <a:ext cx="282854" cy="243840"/>
          </a:xfrm>
          <a:prstGeom prst="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79625" y="2906520"/>
            <a:ext cx="3039275" cy="1053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89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根据销售量排名，商家可以合理安排库存，对畅销商品保持充足库存，避免缺货影响销售；对滞销商品进行库存清理或促销处理，降低库存成本，提高资金周转率。
利用销售排名数据，结合市场需求预测，制定科学的库存计划，实现库存管理的精细化和高效化。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532888" y="2323323"/>
            <a:ext cx="2958150" cy="50319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75815" y="2393099"/>
            <a:ext cx="3021495" cy="3890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D0E1FD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优化库存管理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2906520"/>
            <a:ext cx="3039275" cy="1053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销售排名数据可帮助商家精准定位畅销商品，将资源集中于高销售额、高销售量和高利润的商品，制定针对性的推广策略，提升市场竞争力，如增加广告投入、开展促销活动等。
通过分析排名变化趋势，商家可以及时调整推广方向，应对市场动态变化，确保推广效果最大化。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4783280"/>
            <a:ext cx="3039275" cy="1053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89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利润排名直观反映各商品的盈利能力，商家可以据此评估产品线的健康状况，淘汰低利润产品，优化产品组合，提高整体盈利能力。
通过分析利润排名与销售额、销售量排名的差异，发现潜在的高利润增长点，为产品研发和创新提供方向。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00962" y="4247980"/>
            <a:ext cx="2958150" cy="50319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00962" y="2352885"/>
            <a:ext cx="2958150" cy="51589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44714" y="2422661"/>
            <a:ext cx="2670646" cy="4017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FFA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指导商品推广策略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44715" y="4280710"/>
            <a:ext cx="2670646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FFA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评估产品盈利能力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246880" y="2129872"/>
            <a:ext cx="3901440" cy="3901440"/>
          </a:xfrm>
          <a:prstGeom prst="arc">
            <a:avLst/>
          </a:prstGeom>
          <a:noFill/>
          <a:ln w="104775" cap="sq">
            <a:gradFill>
              <a:gsLst>
                <a:gs pos="0">
                  <a:schemeClr val="accent1">
                    <a:alpha val="100000"/>
                  </a:schemeClr>
                </a:gs>
                <a:gs pos="82000">
                  <a:schemeClr val="accent1">
                    <a:alpha val="0"/>
                  </a:schemeClr>
                </a:gs>
              </a:gsLst>
              <a:lin ang="204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 flipV="1">
            <a:off x="4145280" y="2000982"/>
            <a:ext cx="3901440" cy="3901440"/>
          </a:xfrm>
          <a:prstGeom prst="arc">
            <a:avLst/>
          </a:prstGeom>
          <a:noFill/>
          <a:ln w="104775" cap="sq">
            <a:gradFill>
              <a:gsLst>
                <a:gs pos="0">
                  <a:schemeClr val="accent2">
                    <a:alpha val="100000"/>
                  </a:schemeClr>
                </a:gs>
                <a:gs pos="82000">
                  <a:schemeClr val="accent2">
                    <a:alpha val="0"/>
                  </a:schemeClr>
                </a:gs>
              </a:gsLst>
              <a:lin ang="228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0800000" flipH="1">
            <a:off x="269226" y="423393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0800000" flipH="1">
            <a:off x="269226" y="223658"/>
            <a:ext cx="146190" cy="600124"/>
          </a:xfrm>
          <a:custGeom>
            <a:avLst/>
            <a:gdLst>
              <a:gd name="connsiteX0" fmla="*/ 0 w 146190"/>
              <a:gd name="connsiteY0" fmla="*/ 181167 h 600124"/>
              <a:gd name="connsiteX1" fmla="*/ 1566 w 146190"/>
              <a:gd name="connsiteY1" fmla="*/ 181167 h 600124"/>
              <a:gd name="connsiteX2" fmla="*/ 145523 w 146190"/>
              <a:gd name="connsiteY2" fmla="*/ 76109 h 600124"/>
              <a:gd name="connsiteX3" fmla="*/ 146190 w 146190"/>
              <a:gd name="connsiteY3" fmla="*/ 75663 h 600124"/>
              <a:gd name="connsiteX4" fmla="*/ 146190 w 146190"/>
              <a:gd name="connsiteY4" fmla="*/ 0 h 600124"/>
              <a:gd name="connsiteX5" fmla="*/ 145523 w 146190"/>
              <a:gd name="connsiteY5" fmla="*/ 0 h 600124"/>
              <a:gd name="connsiteX6" fmla="*/ 957 w 146190"/>
              <a:gd name="connsiteY6" fmla="*/ 105502 h 600124"/>
              <a:gd name="connsiteX7" fmla="*/ 0 w 146190"/>
              <a:gd name="connsiteY7" fmla="*/ 105502 h 600124"/>
              <a:gd name="connsiteX8" fmla="*/ 0 w 146190"/>
              <a:gd name="connsiteY8" fmla="*/ 106200 h 600124"/>
              <a:gd name="connsiteX9" fmla="*/ 0 w 146190"/>
              <a:gd name="connsiteY9" fmla="*/ 600124 h 600124"/>
              <a:gd name="connsiteX10" fmla="*/ 1566 w 146190"/>
              <a:gd name="connsiteY10" fmla="*/ 600124 h 600124"/>
              <a:gd name="connsiteX11" fmla="*/ 145523 w 146190"/>
              <a:gd name="connsiteY11" fmla="*/ 495066 h 600124"/>
              <a:gd name="connsiteX12" fmla="*/ 146190 w 146190"/>
              <a:gd name="connsiteY12" fmla="*/ 494621 h 600124"/>
              <a:gd name="connsiteX13" fmla="*/ 146190 w 146190"/>
              <a:gd name="connsiteY13" fmla="*/ 419877 h 600124"/>
              <a:gd name="connsiteX14" fmla="*/ 146190 w 146190"/>
              <a:gd name="connsiteY14" fmla="*/ 418957 h 600124"/>
              <a:gd name="connsiteX15" fmla="*/ 146190 w 146190"/>
              <a:gd name="connsiteY15" fmla="*/ 351508 h 600124"/>
              <a:gd name="connsiteX16" fmla="*/ 146190 w 146190"/>
              <a:gd name="connsiteY16" fmla="*/ 344214 h 600124"/>
              <a:gd name="connsiteX17" fmla="*/ 146190 w 146190"/>
              <a:gd name="connsiteY17" fmla="*/ 294886 h 600124"/>
              <a:gd name="connsiteX18" fmla="*/ 146190 w 146190"/>
              <a:gd name="connsiteY18" fmla="*/ 275845 h 600124"/>
              <a:gd name="connsiteX19" fmla="*/ 146190 w 146190"/>
              <a:gd name="connsiteY19" fmla="*/ 275398 h 600124"/>
              <a:gd name="connsiteX20" fmla="*/ 146190 w 146190"/>
              <a:gd name="connsiteY20" fmla="*/ 220142 h 600124"/>
              <a:gd name="connsiteX21" fmla="*/ 146190 w 146190"/>
              <a:gd name="connsiteY21" fmla="*/ 219222 h 600124"/>
              <a:gd name="connsiteX22" fmla="*/ 146190 w 146190"/>
              <a:gd name="connsiteY22" fmla="*/ 199735 h 600124"/>
              <a:gd name="connsiteX23" fmla="*/ 146190 w 146190"/>
              <a:gd name="connsiteY23" fmla="*/ 151773 h 600124"/>
              <a:gd name="connsiteX24" fmla="*/ 146190 w 146190"/>
              <a:gd name="connsiteY24" fmla="*/ 144479 h 600124"/>
              <a:gd name="connsiteX25" fmla="*/ 146190 w 146190"/>
              <a:gd name="connsiteY25" fmla="*/ 76110 h 600124"/>
              <a:gd name="connsiteX26" fmla="*/ 145523 w 146190"/>
              <a:gd name="connsiteY26" fmla="*/ 76110 h 600124"/>
              <a:gd name="connsiteX27" fmla="*/ 957 w 146190"/>
              <a:gd name="connsiteY27" fmla="*/ 181612 h 600124"/>
              <a:gd name="connsiteX28" fmla="*/ 0 w 146190"/>
              <a:gd name="connsiteY28" fmla="*/ 181612 h 600124"/>
              <a:gd name="connsiteX29" fmla="*/ 0 w 146190"/>
              <a:gd name="connsiteY29" fmla="*/ 182310 h 600124"/>
              <a:gd name="connsiteX30" fmla="*/ 0 w 146190"/>
              <a:gd name="connsiteY30" fmla="*/ 249981 h 600124"/>
              <a:gd name="connsiteX31" fmla="*/ 0 w 146190"/>
              <a:gd name="connsiteY31" fmla="*/ 250679 h 600124"/>
              <a:gd name="connsiteX32" fmla="*/ 0 w 146190"/>
              <a:gd name="connsiteY32" fmla="*/ 257276 h 600124"/>
              <a:gd name="connsiteX33" fmla="*/ 0 w 146190"/>
              <a:gd name="connsiteY33" fmla="*/ 305237 h 600124"/>
              <a:gd name="connsiteX34" fmla="*/ 0 w 146190"/>
              <a:gd name="connsiteY34" fmla="*/ 305936 h 600124"/>
              <a:gd name="connsiteX35" fmla="*/ 0 w 146190"/>
              <a:gd name="connsiteY35" fmla="*/ 324724 h 600124"/>
              <a:gd name="connsiteX36" fmla="*/ 0 w 146190"/>
              <a:gd name="connsiteY36" fmla="*/ 325423 h 600124"/>
              <a:gd name="connsiteX37" fmla="*/ 0 w 146190"/>
              <a:gd name="connsiteY37" fmla="*/ 325646 h 600124"/>
              <a:gd name="connsiteX38" fmla="*/ 0 w 146190"/>
              <a:gd name="connsiteY38" fmla="*/ 380902 h 600124"/>
              <a:gd name="connsiteX39" fmla="*/ 0 w 146190"/>
              <a:gd name="connsiteY39" fmla="*/ 381347 h 600124"/>
              <a:gd name="connsiteX40" fmla="*/ 0 w 146190"/>
              <a:gd name="connsiteY40" fmla="*/ 382045 h 600124"/>
              <a:gd name="connsiteX41" fmla="*/ 0 w 146190"/>
              <a:gd name="connsiteY41" fmla="*/ 400389 h 600124"/>
              <a:gd name="connsiteX42" fmla="*/ 0 w 146190"/>
              <a:gd name="connsiteY42" fmla="*/ 449716 h 600124"/>
              <a:gd name="connsiteX43" fmla="*/ 0 w 146190"/>
              <a:gd name="connsiteY43" fmla="*/ 450414 h 600124"/>
              <a:gd name="connsiteX44" fmla="*/ 0 w 146190"/>
              <a:gd name="connsiteY44" fmla="*/ 457011 h 600124"/>
              <a:gd name="connsiteX45" fmla="*/ 0 w 146190"/>
              <a:gd name="connsiteY45" fmla="*/ 524459 h 600124"/>
              <a:gd name="connsiteX46" fmla="*/ 0 w 146190"/>
              <a:gd name="connsiteY46" fmla="*/ 525158 h 600124"/>
              <a:gd name="connsiteX47" fmla="*/ 0 w 146190"/>
              <a:gd name="connsiteY47" fmla="*/ 525381 h 600124"/>
            </a:gdLst>
            <a:ahLst/>
            <a:cxnLst/>
            <a:rect l="l" t="t" r="r" b="b"/>
            <a:pathLst>
              <a:path w="146190" h="600124">
                <a:moveTo>
                  <a:pt x="0" y="181167"/>
                </a:moveTo>
                <a:lnTo>
                  <a:pt x="1566" y="181167"/>
                </a:lnTo>
                <a:lnTo>
                  <a:pt x="145523" y="76109"/>
                </a:lnTo>
                <a:lnTo>
                  <a:pt x="146190" y="75663"/>
                </a:lnTo>
                <a:lnTo>
                  <a:pt x="146190" y="0"/>
                </a:lnTo>
                <a:lnTo>
                  <a:pt x="145523" y="0"/>
                </a:lnTo>
                <a:lnTo>
                  <a:pt x="957" y="105502"/>
                </a:lnTo>
                <a:lnTo>
                  <a:pt x="0" y="105502"/>
                </a:lnTo>
                <a:lnTo>
                  <a:pt x="0" y="106200"/>
                </a:lnTo>
                <a:close/>
                <a:moveTo>
                  <a:pt x="0" y="600124"/>
                </a:moveTo>
                <a:lnTo>
                  <a:pt x="1566" y="600124"/>
                </a:lnTo>
                <a:lnTo>
                  <a:pt x="145523" y="495066"/>
                </a:lnTo>
                <a:lnTo>
                  <a:pt x="146190" y="494621"/>
                </a:lnTo>
                <a:lnTo>
                  <a:pt x="146190" y="419877"/>
                </a:lnTo>
                <a:lnTo>
                  <a:pt x="146190" y="418957"/>
                </a:lnTo>
                <a:lnTo>
                  <a:pt x="146190" y="351508"/>
                </a:lnTo>
                <a:lnTo>
                  <a:pt x="146190" y="344214"/>
                </a:lnTo>
                <a:lnTo>
                  <a:pt x="146190" y="294886"/>
                </a:lnTo>
                <a:lnTo>
                  <a:pt x="146190" y="275845"/>
                </a:lnTo>
                <a:lnTo>
                  <a:pt x="146190" y="275398"/>
                </a:lnTo>
                <a:lnTo>
                  <a:pt x="146190" y="220142"/>
                </a:lnTo>
                <a:lnTo>
                  <a:pt x="146190" y="219222"/>
                </a:lnTo>
                <a:lnTo>
                  <a:pt x="146190" y="199735"/>
                </a:lnTo>
                <a:lnTo>
                  <a:pt x="146190" y="151773"/>
                </a:lnTo>
                <a:lnTo>
                  <a:pt x="146190" y="144479"/>
                </a:lnTo>
                <a:lnTo>
                  <a:pt x="146190" y="76110"/>
                </a:lnTo>
                <a:lnTo>
                  <a:pt x="145523" y="76110"/>
                </a:lnTo>
                <a:lnTo>
                  <a:pt x="957" y="181612"/>
                </a:lnTo>
                <a:lnTo>
                  <a:pt x="0" y="181612"/>
                </a:lnTo>
                <a:lnTo>
                  <a:pt x="0" y="182310"/>
                </a:lnTo>
                <a:lnTo>
                  <a:pt x="0" y="249981"/>
                </a:lnTo>
                <a:lnTo>
                  <a:pt x="0" y="250679"/>
                </a:lnTo>
                <a:lnTo>
                  <a:pt x="0" y="257276"/>
                </a:lnTo>
                <a:lnTo>
                  <a:pt x="0" y="305237"/>
                </a:lnTo>
                <a:lnTo>
                  <a:pt x="0" y="305936"/>
                </a:lnTo>
                <a:lnTo>
                  <a:pt x="0" y="324724"/>
                </a:lnTo>
                <a:lnTo>
                  <a:pt x="0" y="325423"/>
                </a:lnTo>
                <a:lnTo>
                  <a:pt x="0" y="325646"/>
                </a:lnTo>
                <a:lnTo>
                  <a:pt x="0" y="380902"/>
                </a:lnTo>
                <a:lnTo>
                  <a:pt x="0" y="381347"/>
                </a:lnTo>
                <a:lnTo>
                  <a:pt x="0" y="382045"/>
                </a:lnTo>
                <a:lnTo>
                  <a:pt x="0" y="400389"/>
                </a:lnTo>
                <a:lnTo>
                  <a:pt x="0" y="449716"/>
                </a:lnTo>
                <a:lnTo>
                  <a:pt x="0" y="450414"/>
                </a:lnTo>
                <a:lnTo>
                  <a:pt x="0" y="457011"/>
                </a:lnTo>
                <a:lnTo>
                  <a:pt x="0" y="524459"/>
                </a:lnTo>
                <a:lnTo>
                  <a:pt x="0" y="525158"/>
                </a:lnTo>
                <a:lnTo>
                  <a:pt x="0" y="52538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10800000" flipH="1">
            <a:off x="269226" y="223658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 flipV="1">
            <a:off x="415416" y="329859"/>
            <a:ext cx="73692" cy="493701"/>
          </a:xfrm>
          <a:custGeom>
            <a:avLst/>
            <a:gdLst>
              <a:gd name="connsiteX0" fmla="*/ 73692 w 73692"/>
              <a:gd name="connsiteY0" fmla="*/ 493701 h 493701"/>
              <a:gd name="connsiteX1" fmla="*/ 0 w 73692"/>
              <a:gd name="connsiteY1" fmla="*/ 493701 h 493701"/>
              <a:gd name="connsiteX2" fmla="*/ 0 w 73692"/>
              <a:gd name="connsiteY2" fmla="*/ 293966 h 493701"/>
              <a:gd name="connsiteX3" fmla="*/ 0 w 73692"/>
              <a:gd name="connsiteY3" fmla="*/ 199735 h 493701"/>
              <a:gd name="connsiteX4" fmla="*/ 0 w 73692"/>
              <a:gd name="connsiteY4" fmla="*/ 0 h 493701"/>
              <a:gd name="connsiteX5" fmla="*/ 73692 w 73692"/>
              <a:gd name="connsiteY5" fmla="*/ 0 h 493701"/>
              <a:gd name="connsiteX6" fmla="*/ 73692 w 73692"/>
              <a:gd name="connsiteY6" fmla="*/ 199735 h 493701"/>
              <a:gd name="connsiteX7" fmla="*/ 73692 w 73692"/>
              <a:gd name="connsiteY7" fmla="*/ 293966 h 493701"/>
            </a:gdLst>
            <a:ahLst/>
            <a:cxnLst/>
            <a:rect l="l" t="t" r="r" b="b"/>
            <a:pathLst>
              <a:path w="73692" h="493701">
                <a:moveTo>
                  <a:pt x="73692" y="493701"/>
                </a:moveTo>
                <a:lnTo>
                  <a:pt x="0" y="493701"/>
                </a:lnTo>
                <a:lnTo>
                  <a:pt x="0" y="293966"/>
                </a:lnTo>
                <a:lnTo>
                  <a:pt x="0" y="199735"/>
                </a:lnTo>
                <a:lnTo>
                  <a:pt x="0" y="0"/>
                </a:lnTo>
                <a:lnTo>
                  <a:pt x="73692" y="0"/>
                </a:lnTo>
                <a:lnTo>
                  <a:pt x="73692" y="199735"/>
                </a:lnTo>
                <a:lnTo>
                  <a:pt x="73692" y="2939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10556" y="360216"/>
            <a:ext cx="1080905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销售排名的应用价值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销售趋势分析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331990" y="1535430"/>
            <a:ext cx="3528020" cy="4137660"/>
          </a:xfrm>
          <a:prstGeom prst="roundRect">
            <a:avLst>
              <a:gd name="adj" fmla="val 272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90880" y="1916832"/>
            <a:ext cx="3528020" cy="3432006"/>
          </a:xfrm>
          <a:prstGeom prst="roundRect">
            <a:avLst>
              <a:gd name="adj" fmla="val 2728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1916832"/>
            <a:ext cx="3528020" cy="3432006"/>
          </a:xfrm>
          <a:prstGeom prst="roundRect">
            <a:avLst>
              <a:gd name="adj" fmla="val 2728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62000" y="2019300"/>
            <a:ext cx="106680" cy="10668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092440" y="2019300"/>
            <a:ext cx="106680" cy="10668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59300" y="2827293"/>
            <a:ext cx="3073400" cy="19698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使用Matplotlib和Seaborn库，将销售趋势数据绘制成折线图，清晰展示不同年份的月度销售变化，直观呈现销售的高峰和低谷，为商家制定营销策略提供数据支持。
图表设计注重细节，如设置合适的标题、坐标轴标签、网格线等，增强图表的可读性和美观性。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9300" y="2436798"/>
            <a:ext cx="30734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销售趋势可视化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18190" y="2815530"/>
            <a:ext cx="3073400" cy="19698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通过分析销售趋势，商家可以提前预测市场需求，合理安排生产计划和促销活动，如在销售旺季前增加库存、推出促销活动；在销售淡季进行市场调研和产品优化。
销售趋势数据还可以用于评估市场环境变化对销售的影响，及时调整经营策略，降低市场风险。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18190" y="2425035"/>
            <a:ext cx="30734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趋势分析的应用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87710" y="2815530"/>
            <a:ext cx="3073400" cy="19698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8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通过按年份和月份分组，计算每月的总销售额、平均销售额和订单数量，生成销售趋势数据，以可视化图表展示不同年份的月度销售趋势，帮助商家了解销售的季节性波动和长期增长趋势。
示例代码片段：sales_trend = df.groupBy("Year", "Month").agg(sum("Sales").alias("Total_Sales"), avg("Sales").alias("Avg_Sales"), count("Order ID").alias("Order_Count"))，体现销售趋势数据的生成过程。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87710" y="2425035"/>
            <a:ext cx="30734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年度与月度销售趋势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65320" y="1653540"/>
            <a:ext cx="106680" cy="10668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1">
            <a:off x="269226" y="423393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1">
            <a:off x="269226" y="223658"/>
            <a:ext cx="146190" cy="600124"/>
          </a:xfrm>
          <a:custGeom>
            <a:avLst/>
            <a:gdLst>
              <a:gd name="connsiteX0" fmla="*/ 0 w 146190"/>
              <a:gd name="connsiteY0" fmla="*/ 181167 h 600124"/>
              <a:gd name="connsiteX1" fmla="*/ 1566 w 146190"/>
              <a:gd name="connsiteY1" fmla="*/ 181167 h 600124"/>
              <a:gd name="connsiteX2" fmla="*/ 145523 w 146190"/>
              <a:gd name="connsiteY2" fmla="*/ 76109 h 600124"/>
              <a:gd name="connsiteX3" fmla="*/ 146190 w 146190"/>
              <a:gd name="connsiteY3" fmla="*/ 75663 h 600124"/>
              <a:gd name="connsiteX4" fmla="*/ 146190 w 146190"/>
              <a:gd name="connsiteY4" fmla="*/ 0 h 600124"/>
              <a:gd name="connsiteX5" fmla="*/ 145523 w 146190"/>
              <a:gd name="connsiteY5" fmla="*/ 0 h 600124"/>
              <a:gd name="connsiteX6" fmla="*/ 957 w 146190"/>
              <a:gd name="connsiteY6" fmla="*/ 105502 h 600124"/>
              <a:gd name="connsiteX7" fmla="*/ 0 w 146190"/>
              <a:gd name="connsiteY7" fmla="*/ 105502 h 600124"/>
              <a:gd name="connsiteX8" fmla="*/ 0 w 146190"/>
              <a:gd name="connsiteY8" fmla="*/ 106200 h 600124"/>
              <a:gd name="connsiteX9" fmla="*/ 0 w 146190"/>
              <a:gd name="connsiteY9" fmla="*/ 600124 h 600124"/>
              <a:gd name="connsiteX10" fmla="*/ 1566 w 146190"/>
              <a:gd name="connsiteY10" fmla="*/ 600124 h 600124"/>
              <a:gd name="connsiteX11" fmla="*/ 145523 w 146190"/>
              <a:gd name="connsiteY11" fmla="*/ 495066 h 600124"/>
              <a:gd name="connsiteX12" fmla="*/ 146190 w 146190"/>
              <a:gd name="connsiteY12" fmla="*/ 494621 h 600124"/>
              <a:gd name="connsiteX13" fmla="*/ 146190 w 146190"/>
              <a:gd name="connsiteY13" fmla="*/ 419877 h 600124"/>
              <a:gd name="connsiteX14" fmla="*/ 146190 w 146190"/>
              <a:gd name="connsiteY14" fmla="*/ 418957 h 600124"/>
              <a:gd name="connsiteX15" fmla="*/ 146190 w 146190"/>
              <a:gd name="connsiteY15" fmla="*/ 351508 h 600124"/>
              <a:gd name="connsiteX16" fmla="*/ 146190 w 146190"/>
              <a:gd name="connsiteY16" fmla="*/ 344214 h 600124"/>
              <a:gd name="connsiteX17" fmla="*/ 146190 w 146190"/>
              <a:gd name="connsiteY17" fmla="*/ 294886 h 600124"/>
              <a:gd name="connsiteX18" fmla="*/ 146190 w 146190"/>
              <a:gd name="connsiteY18" fmla="*/ 275845 h 600124"/>
              <a:gd name="connsiteX19" fmla="*/ 146190 w 146190"/>
              <a:gd name="connsiteY19" fmla="*/ 275398 h 600124"/>
              <a:gd name="connsiteX20" fmla="*/ 146190 w 146190"/>
              <a:gd name="connsiteY20" fmla="*/ 220142 h 600124"/>
              <a:gd name="connsiteX21" fmla="*/ 146190 w 146190"/>
              <a:gd name="connsiteY21" fmla="*/ 219222 h 600124"/>
              <a:gd name="connsiteX22" fmla="*/ 146190 w 146190"/>
              <a:gd name="connsiteY22" fmla="*/ 199735 h 600124"/>
              <a:gd name="connsiteX23" fmla="*/ 146190 w 146190"/>
              <a:gd name="connsiteY23" fmla="*/ 151773 h 600124"/>
              <a:gd name="connsiteX24" fmla="*/ 146190 w 146190"/>
              <a:gd name="connsiteY24" fmla="*/ 144479 h 600124"/>
              <a:gd name="connsiteX25" fmla="*/ 146190 w 146190"/>
              <a:gd name="connsiteY25" fmla="*/ 76110 h 600124"/>
              <a:gd name="connsiteX26" fmla="*/ 145523 w 146190"/>
              <a:gd name="connsiteY26" fmla="*/ 76110 h 600124"/>
              <a:gd name="connsiteX27" fmla="*/ 957 w 146190"/>
              <a:gd name="connsiteY27" fmla="*/ 181612 h 600124"/>
              <a:gd name="connsiteX28" fmla="*/ 0 w 146190"/>
              <a:gd name="connsiteY28" fmla="*/ 181612 h 600124"/>
              <a:gd name="connsiteX29" fmla="*/ 0 w 146190"/>
              <a:gd name="connsiteY29" fmla="*/ 182310 h 600124"/>
              <a:gd name="connsiteX30" fmla="*/ 0 w 146190"/>
              <a:gd name="connsiteY30" fmla="*/ 249981 h 600124"/>
              <a:gd name="connsiteX31" fmla="*/ 0 w 146190"/>
              <a:gd name="connsiteY31" fmla="*/ 250679 h 600124"/>
              <a:gd name="connsiteX32" fmla="*/ 0 w 146190"/>
              <a:gd name="connsiteY32" fmla="*/ 257276 h 600124"/>
              <a:gd name="connsiteX33" fmla="*/ 0 w 146190"/>
              <a:gd name="connsiteY33" fmla="*/ 305237 h 600124"/>
              <a:gd name="connsiteX34" fmla="*/ 0 w 146190"/>
              <a:gd name="connsiteY34" fmla="*/ 305936 h 600124"/>
              <a:gd name="connsiteX35" fmla="*/ 0 w 146190"/>
              <a:gd name="connsiteY35" fmla="*/ 324724 h 600124"/>
              <a:gd name="connsiteX36" fmla="*/ 0 w 146190"/>
              <a:gd name="connsiteY36" fmla="*/ 325423 h 600124"/>
              <a:gd name="connsiteX37" fmla="*/ 0 w 146190"/>
              <a:gd name="connsiteY37" fmla="*/ 325646 h 600124"/>
              <a:gd name="connsiteX38" fmla="*/ 0 w 146190"/>
              <a:gd name="connsiteY38" fmla="*/ 380902 h 600124"/>
              <a:gd name="connsiteX39" fmla="*/ 0 w 146190"/>
              <a:gd name="connsiteY39" fmla="*/ 381347 h 600124"/>
              <a:gd name="connsiteX40" fmla="*/ 0 w 146190"/>
              <a:gd name="connsiteY40" fmla="*/ 382045 h 600124"/>
              <a:gd name="connsiteX41" fmla="*/ 0 w 146190"/>
              <a:gd name="connsiteY41" fmla="*/ 400389 h 600124"/>
              <a:gd name="connsiteX42" fmla="*/ 0 w 146190"/>
              <a:gd name="connsiteY42" fmla="*/ 449716 h 600124"/>
              <a:gd name="connsiteX43" fmla="*/ 0 w 146190"/>
              <a:gd name="connsiteY43" fmla="*/ 450414 h 600124"/>
              <a:gd name="connsiteX44" fmla="*/ 0 w 146190"/>
              <a:gd name="connsiteY44" fmla="*/ 457011 h 600124"/>
              <a:gd name="connsiteX45" fmla="*/ 0 w 146190"/>
              <a:gd name="connsiteY45" fmla="*/ 524459 h 600124"/>
              <a:gd name="connsiteX46" fmla="*/ 0 w 146190"/>
              <a:gd name="connsiteY46" fmla="*/ 525158 h 600124"/>
              <a:gd name="connsiteX47" fmla="*/ 0 w 146190"/>
              <a:gd name="connsiteY47" fmla="*/ 525381 h 600124"/>
            </a:gdLst>
            <a:ahLst/>
            <a:cxnLst/>
            <a:rect l="l" t="t" r="r" b="b"/>
            <a:pathLst>
              <a:path w="146190" h="600124">
                <a:moveTo>
                  <a:pt x="0" y="181167"/>
                </a:moveTo>
                <a:lnTo>
                  <a:pt x="1566" y="181167"/>
                </a:lnTo>
                <a:lnTo>
                  <a:pt x="145523" y="76109"/>
                </a:lnTo>
                <a:lnTo>
                  <a:pt x="146190" y="75663"/>
                </a:lnTo>
                <a:lnTo>
                  <a:pt x="146190" y="0"/>
                </a:lnTo>
                <a:lnTo>
                  <a:pt x="145523" y="0"/>
                </a:lnTo>
                <a:lnTo>
                  <a:pt x="957" y="105502"/>
                </a:lnTo>
                <a:lnTo>
                  <a:pt x="0" y="105502"/>
                </a:lnTo>
                <a:lnTo>
                  <a:pt x="0" y="106200"/>
                </a:lnTo>
                <a:close/>
                <a:moveTo>
                  <a:pt x="0" y="600124"/>
                </a:moveTo>
                <a:lnTo>
                  <a:pt x="1566" y="600124"/>
                </a:lnTo>
                <a:lnTo>
                  <a:pt x="145523" y="495066"/>
                </a:lnTo>
                <a:lnTo>
                  <a:pt x="146190" y="494621"/>
                </a:lnTo>
                <a:lnTo>
                  <a:pt x="146190" y="419877"/>
                </a:lnTo>
                <a:lnTo>
                  <a:pt x="146190" y="418957"/>
                </a:lnTo>
                <a:lnTo>
                  <a:pt x="146190" y="351508"/>
                </a:lnTo>
                <a:lnTo>
                  <a:pt x="146190" y="344214"/>
                </a:lnTo>
                <a:lnTo>
                  <a:pt x="146190" y="294886"/>
                </a:lnTo>
                <a:lnTo>
                  <a:pt x="146190" y="275845"/>
                </a:lnTo>
                <a:lnTo>
                  <a:pt x="146190" y="275398"/>
                </a:lnTo>
                <a:lnTo>
                  <a:pt x="146190" y="220142"/>
                </a:lnTo>
                <a:lnTo>
                  <a:pt x="146190" y="219222"/>
                </a:lnTo>
                <a:lnTo>
                  <a:pt x="146190" y="199735"/>
                </a:lnTo>
                <a:lnTo>
                  <a:pt x="146190" y="151773"/>
                </a:lnTo>
                <a:lnTo>
                  <a:pt x="146190" y="144479"/>
                </a:lnTo>
                <a:lnTo>
                  <a:pt x="146190" y="76110"/>
                </a:lnTo>
                <a:lnTo>
                  <a:pt x="145523" y="76110"/>
                </a:lnTo>
                <a:lnTo>
                  <a:pt x="957" y="181612"/>
                </a:lnTo>
                <a:lnTo>
                  <a:pt x="0" y="181612"/>
                </a:lnTo>
                <a:lnTo>
                  <a:pt x="0" y="182310"/>
                </a:lnTo>
                <a:lnTo>
                  <a:pt x="0" y="249981"/>
                </a:lnTo>
                <a:lnTo>
                  <a:pt x="0" y="250679"/>
                </a:lnTo>
                <a:lnTo>
                  <a:pt x="0" y="257276"/>
                </a:lnTo>
                <a:lnTo>
                  <a:pt x="0" y="305237"/>
                </a:lnTo>
                <a:lnTo>
                  <a:pt x="0" y="305936"/>
                </a:lnTo>
                <a:lnTo>
                  <a:pt x="0" y="324724"/>
                </a:lnTo>
                <a:lnTo>
                  <a:pt x="0" y="325423"/>
                </a:lnTo>
                <a:lnTo>
                  <a:pt x="0" y="325646"/>
                </a:lnTo>
                <a:lnTo>
                  <a:pt x="0" y="380902"/>
                </a:lnTo>
                <a:lnTo>
                  <a:pt x="0" y="381347"/>
                </a:lnTo>
                <a:lnTo>
                  <a:pt x="0" y="382045"/>
                </a:lnTo>
                <a:lnTo>
                  <a:pt x="0" y="400389"/>
                </a:lnTo>
                <a:lnTo>
                  <a:pt x="0" y="449716"/>
                </a:lnTo>
                <a:lnTo>
                  <a:pt x="0" y="450414"/>
                </a:lnTo>
                <a:lnTo>
                  <a:pt x="0" y="457011"/>
                </a:lnTo>
                <a:lnTo>
                  <a:pt x="0" y="524459"/>
                </a:lnTo>
                <a:lnTo>
                  <a:pt x="0" y="525158"/>
                </a:lnTo>
                <a:lnTo>
                  <a:pt x="0" y="52538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1">
            <a:off x="269226" y="223658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 flipV="1">
            <a:off x="415416" y="329859"/>
            <a:ext cx="73692" cy="493701"/>
          </a:xfrm>
          <a:custGeom>
            <a:avLst/>
            <a:gdLst>
              <a:gd name="connsiteX0" fmla="*/ 73692 w 73692"/>
              <a:gd name="connsiteY0" fmla="*/ 493701 h 493701"/>
              <a:gd name="connsiteX1" fmla="*/ 0 w 73692"/>
              <a:gd name="connsiteY1" fmla="*/ 493701 h 493701"/>
              <a:gd name="connsiteX2" fmla="*/ 0 w 73692"/>
              <a:gd name="connsiteY2" fmla="*/ 293966 h 493701"/>
              <a:gd name="connsiteX3" fmla="*/ 0 w 73692"/>
              <a:gd name="connsiteY3" fmla="*/ 199735 h 493701"/>
              <a:gd name="connsiteX4" fmla="*/ 0 w 73692"/>
              <a:gd name="connsiteY4" fmla="*/ 0 h 493701"/>
              <a:gd name="connsiteX5" fmla="*/ 73692 w 73692"/>
              <a:gd name="connsiteY5" fmla="*/ 0 h 493701"/>
              <a:gd name="connsiteX6" fmla="*/ 73692 w 73692"/>
              <a:gd name="connsiteY6" fmla="*/ 199735 h 493701"/>
              <a:gd name="connsiteX7" fmla="*/ 73692 w 73692"/>
              <a:gd name="connsiteY7" fmla="*/ 293966 h 493701"/>
            </a:gdLst>
            <a:ahLst/>
            <a:cxnLst/>
            <a:rect l="l" t="t" r="r" b="b"/>
            <a:pathLst>
              <a:path w="73692" h="493701">
                <a:moveTo>
                  <a:pt x="73692" y="493701"/>
                </a:moveTo>
                <a:lnTo>
                  <a:pt x="0" y="493701"/>
                </a:lnTo>
                <a:lnTo>
                  <a:pt x="0" y="293966"/>
                </a:lnTo>
                <a:lnTo>
                  <a:pt x="0" y="199735"/>
                </a:lnTo>
                <a:lnTo>
                  <a:pt x="0" y="0"/>
                </a:lnTo>
                <a:lnTo>
                  <a:pt x="73692" y="0"/>
                </a:lnTo>
                <a:lnTo>
                  <a:pt x="73692" y="199735"/>
                </a:lnTo>
                <a:lnTo>
                  <a:pt x="73692" y="2939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10556" y="360216"/>
            <a:ext cx="1080905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总体销售趋势洞察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38580" y="1865490"/>
            <a:ext cx="8704580" cy="979175"/>
          </a:xfrm>
          <a:prstGeom prst="roundRect">
            <a:avLst>
              <a:gd name="adj" fmla="val 962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38581" y="1447801"/>
            <a:ext cx="1907582" cy="1028700"/>
          </a:xfrm>
          <a:custGeom>
            <a:avLst/>
            <a:gdLst>
              <a:gd name="connsiteX0" fmla="*/ 98961 w 2564026"/>
              <a:gd name="connsiteY0" fmla="*/ 0 h 1382700"/>
              <a:gd name="connsiteX1" fmla="*/ 1668879 w 2564026"/>
              <a:gd name="connsiteY1" fmla="*/ 0 h 1382700"/>
              <a:gd name="connsiteX2" fmla="*/ 1690872 w 2564026"/>
              <a:gd name="connsiteY2" fmla="*/ 4440 h 1382700"/>
              <a:gd name="connsiteX3" fmla="*/ 1711613 w 2564026"/>
              <a:gd name="connsiteY3" fmla="*/ 2994 h 1382700"/>
              <a:gd name="connsiteX4" fmla="*/ 1748861 w 2564026"/>
              <a:gd name="connsiteY4" fmla="*/ 15519 h 1382700"/>
              <a:gd name="connsiteX5" fmla="*/ 2514529 w 2564026"/>
              <a:gd name="connsiteY5" fmla="*/ 457578 h 1382700"/>
              <a:gd name="connsiteX6" fmla="*/ 2550752 w 2564026"/>
              <a:gd name="connsiteY6" fmla="*/ 592762 h 1382700"/>
              <a:gd name="connsiteX7" fmla="*/ 2135363 w 2564026"/>
              <a:gd name="connsiteY7" fmla="*/ 1312237 h 1382700"/>
              <a:gd name="connsiteX8" fmla="*/ 2123557 w 2564026"/>
              <a:gd name="connsiteY8" fmla="*/ 1325621 h 1382700"/>
              <a:gd name="connsiteX9" fmla="*/ 2104615 w 2564026"/>
              <a:gd name="connsiteY9" fmla="*/ 1353715 h 1382700"/>
              <a:gd name="connsiteX10" fmla="*/ 2034639 w 2564026"/>
              <a:gd name="connsiteY10" fmla="*/ 1382700 h 1382700"/>
              <a:gd name="connsiteX11" fmla="*/ 98961 w 2564026"/>
              <a:gd name="connsiteY11" fmla="*/ 1382700 h 1382700"/>
              <a:gd name="connsiteX12" fmla="*/ 0 w 2564026"/>
              <a:gd name="connsiteY12" fmla="*/ 1283739 h 1382700"/>
              <a:gd name="connsiteX13" fmla="*/ 0 w 2564026"/>
              <a:gd name="connsiteY13" fmla="*/ 929739 h 1382700"/>
              <a:gd name="connsiteX14" fmla="*/ 0 w 2564026"/>
              <a:gd name="connsiteY14" fmla="*/ 452961 h 1382700"/>
              <a:gd name="connsiteX15" fmla="*/ 0 w 2564026"/>
              <a:gd name="connsiteY15" fmla="*/ 98961 h 1382700"/>
              <a:gd name="connsiteX16" fmla="*/ 98961 w 2564026"/>
              <a:gd name="connsiteY16" fmla="*/ 0 h 1382700"/>
            </a:gdLst>
            <a:ahLst/>
            <a:cxnLst/>
            <a:rect l="l" t="t" r="r" b="b"/>
            <a:pathLst>
              <a:path w="2564026" h="1382700">
                <a:moveTo>
                  <a:pt x="98961" y="0"/>
                </a:moveTo>
                <a:lnTo>
                  <a:pt x="1668879" y="0"/>
                </a:lnTo>
                <a:lnTo>
                  <a:pt x="1690872" y="4440"/>
                </a:lnTo>
                <a:lnTo>
                  <a:pt x="1711613" y="2994"/>
                </a:lnTo>
                <a:cubicBezTo>
                  <a:pt x="1724370" y="4577"/>
                  <a:pt x="1737028" y="8687"/>
                  <a:pt x="1748861" y="15519"/>
                </a:cubicBezTo>
                <a:lnTo>
                  <a:pt x="2514529" y="457578"/>
                </a:lnTo>
                <a:cubicBezTo>
                  <a:pt x="2561862" y="484906"/>
                  <a:pt x="2578079" y="545429"/>
                  <a:pt x="2550752" y="592762"/>
                </a:cubicBezTo>
                <a:lnTo>
                  <a:pt x="2135363" y="1312237"/>
                </a:lnTo>
                <a:lnTo>
                  <a:pt x="2123557" y="1325621"/>
                </a:lnTo>
                <a:lnTo>
                  <a:pt x="2104615" y="1353715"/>
                </a:lnTo>
                <a:cubicBezTo>
                  <a:pt x="2086707" y="1371624"/>
                  <a:pt x="2061967" y="1382700"/>
                  <a:pt x="2034639" y="1382700"/>
                </a:cubicBezTo>
                <a:lnTo>
                  <a:pt x="98961" y="1382700"/>
                </a:lnTo>
                <a:cubicBezTo>
                  <a:pt x="44306" y="1382700"/>
                  <a:pt x="0" y="1338394"/>
                  <a:pt x="0" y="1283739"/>
                </a:cubicBezTo>
                <a:lnTo>
                  <a:pt x="0" y="929739"/>
                </a:lnTo>
                <a:lnTo>
                  <a:pt x="0" y="452961"/>
                </a:lnTo>
                <a:lnTo>
                  <a:pt x="0" y="98961"/>
                </a:lnTo>
                <a:cubicBezTo>
                  <a:pt x="0" y="44306"/>
                  <a:pt x="44306" y="0"/>
                  <a:pt x="98961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442319" y="2003214"/>
            <a:ext cx="6323980" cy="703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8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按产品类别和产品分组，计算各产品类别的总销售额和订单数量，分析不同产品类别的销售表现，找出畅销产品类别和潜力产品，为产品线优化提供依据。
示例代码片段：product_sales = df.groupBy("Product Category", "Product").agg(sum("Sales").alias("Total_Sales"), count("Order ID").alias("Order_Count"))，展示产品类别销售数据的生成方式。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442323" y="1471801"/>
            <a:ext cx="6323977" cy="361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产品类别销售趋势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18552" y="1619783"/>
            <a:ext cx="888561" cy="6847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2136140" y="3416160"/>
            <a:ext cx="8704580" cy="979175"/>
          </a:xfrm>
          <a:prstGeom prst="roundRect">
            <a:avLst>
              <a:gd name="adj" fmla="val 962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8933137" y="2998471"/>
            <a:ext cx="1907582" cy="1028700"/>
          </a:xfrm>
          <a:custGeom>
            <a:avLst/>
            <a:gdLst>
              <a:gd name="connsiteX0" fmla="*/ 98961 w 2564026"/>
              <a:gd name="connsiteY0" fmla="*/ 0 h 1382700"/>
              <a:gd name="connsiteX1" fmla="*/ 1668879 w 2564026"/>
              <a:gd name="connsiteY1" fmla="*/ 0 h 1382700"/>
              <a:gd name="connsiteX2" fmla="*/ 1690872 w 2564026"/>
              <a:gd name="connsiteY2" fmla="*/ 4440 h 1382700"/>
              <a:gd name="connsiteX3" fmla="*/ 1711613 w 2564026"/>
              <a:gd name="connsiteY3" fmla="*/ 2994 h 1382700"/>
              <a:gd name="connsiteX4" fmla="*/ 1748861 w 2564026"/>
              <a:gd name="connsiteY4" fmla="*/ 15519 h 1382700"/>
              <a:gd name="connsiteX5" fmla="*/ 2514529 w 2564026"/>
              <a:gd name="connsiteY5" fmla="*/ 457578 h 1382700"/>
              <a:gd name="connsiteX6" fmla="*/ 2550752 w 2564026"/>
              <a:gd name="connsiteY6" fmla="*/ 592762 h 1382700"/>
              <a:gd name="connsiteX7" fmla="*/ 2135363 w 2564026"/>
              <a:gd name="connsiteY7" fmla="*/ 1312237 h 1382700"/>
              <a:gd name="connsiteX8" fmla="*/ 2123557 w 2564026"/>
              <a:gd name="connsiteY8" fmla="*/ 1325621 h 1382700"/>
              <a:gd name="connsiteX9" fmla="*/ 2104615 w 2564026"/>
              <a:gd name="connsiteY9" fmla="*/ 1353715 h 1382700"/>
              <a:gd name="connsiteX10" fmla="*/ 2034639 w 2564026"/>
              <a:gd name="connsiteY10" fmla="*/ 1382700 h 1382700"/>
              <a:gd name="connsiteX11" fmla="*/ 98961 w 2564026"/>
              <a:gd name="connsiteY11" fmla="*/ 1382700 h 1382700"/>
              <a:gd name="connsiteX12" fmla="*/ 0 w 2564026"/>
              <a:gd name="connsiteY12" fmla="*/ 1283739 h 1382700"/>
              <a:gd name="connsiteX13" fmla="*/ 0 w 2564026"/>
              <a:gd name="connsiteY13" fmla="*/ 929739 h 1382700"/>
              <a:gd name="connsiteX14" fmla="*/ 0 w 2564026"/>
              <a:gd name="connsiteY14" fmla="*/ 452961 h 1382700"/>
              <a:gd name="connsiteX15" fmla="*/ 0 w 2564026"/>
              <a:gd name="connsiteY15" fmla="*/ 98961 h 1382700"/>
              <a:gd name="connsiteX16" fmla="*/ 98961 w 2564026"/>
              <a:gd name="connsiteY16" fmla="*/ 0 h 1382700"/>
            </a:gdLst>
            <a:ahLst/>
            <a:cxnLst/>
            <a:rect l="l" t="t" r="r" b="b"/>
            <a:pathLst>
              <a:path w="2564026" h="1382700">
                <a:moveTo>
                  <a:pt x="98961" y="0"/>
                </a:moveTo>
                <a:lnTo>
                  <a:pt x="1668879" y="0"/>
                </a:lnTo>
                <a:lnTo>
                  <a:pt x="1690872" y="4440"/>
                </a:lnTo>
                <a:lnTo>
                  <a:pt x="1711613" y="2994"/>
                </a:lnTo>
                <a:cubicBezTo>
                  <a:pt x="1724370" y="4577"/>
                  <a:pt x="1737028" y="8687"/>
                  <a:pt x="1748861" y="15519"/>
                </a:cubicBezTo>
                <a:lnTo>
                  <a:pt x="2514529" y="457578"/>
                </a:lnTo>
                <a:cubicBezTo>
                  <a:pt x="2561862" y="484906"/>
                  <a:pt x="2578079" y="545429"/>
                  <a:pt x="2550752" y="592762"/>
                </a:cubicBezTo>
                <a:lnTo>
                  <a:pt x="2135363" y="1312237"/>
                </a:lnTo>
                <a:lnTo>
                  <a:pt x="2123557" y="1325621"/>
                </a:lnTo>
                <a:lnTo>
                  <a:pt x="2104615" y="1353715"/>
                </a:lnTo>
                <a:cubicBezTo>
                  <a:pt x="2086707" y="1371624"/>
                  <a:pt x="2061967" y="1382700"/>
                  <a:pt x="2034639" y="1382700"/>
                </a:cubicBezTo>
                <a:lnTo>
                  <a:pt x="98961" y="1382700"/>
                </a:lnTo>
                <a:cubicBezTo>
                  <a:pt x="44306" y="1382700"/>
                  <a:pt x="0" y="1338394"/>
                  <a:pt x="0" y="1283739"/>
                </a:cubicBezTo>
                <a:lnTo>
                  <a:pt x="0" y="929739"/>
                </a:lnTo>
                <a:lnTo>
                  <a:pt x="0" y="452961"/>
                </a:lnTo>
                <a:lnTo>
                  <a:pt x="0" y="98961"/>
                </a:lnTo>
                <a:cubicBezTo>
                  <a:pt x="0" y="44306"/>
                  <a:pt x="44306" y="0"/>
                  <a:pt x="98961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379981" y="3553884"/>
            <a:ext cx="6357000" cy="703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03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按地区和国家分组，统计各地区的总销售额和订单数量，分析不同地区的销售差异，识别高销售地区和低销售地区，为市场拓展和资源分配提供参考。
示例代码片段：region_sales = df.groupBy("Region", "Country").agg(sum("Sales").alias("Total_Sales"), count("Order ID").alias("Order_Count"))，体现地区销售数据的计算过程。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374900" y="3022471"/>
            <a:ext cx="6362077" cy="361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地区销售趋势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2187" y="3170453"/>
            <a:ext cx="888561" cy="6847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338580" y="4966830"/>
            <a:ext cx="8707120" cy="979175"/>
          </a:xfrm>
          <a:prstGeom prst="roundRect">
            <a:avLst>
              <a:gd name="adj" fmla="val 962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338581" y="4549141"/>
            <a:ext cx="1907582" cy="1028700"/>
          </a:xfrm>
          <a:custGeom>
            <a:avLst/>
            <a:gdLst>
              <a:gd name="connsiteX0" fmla="*/ 98961 w 2564026"/>
              <a:gd name="connsiteY0" fmla="*/ 0 h 1382700"/>
              <a:gd name="connsiteX1" fmla="*/ 1668879 w 2564026"/>
              <a:gd name="connsiteY1" fmla="*/ 0 h 1382700"/>
              <a:gd name="connsiteX2" fmla="*/ 1690872 w 2564026"/>
              <a:gd name="connsiteY2" fmla="*/ 4440 h 1382700"/>
              <a:gd name="connsiteX3" fmla="*/ 1711613 w 2564026"/>
              <a:gd name="connsiteY3" fmla="*/ 2994 h 1382700"/>
              <a:gd name="connsiteX4" fmla="*/ 1748861 w 2564026"/>
              <a:gd name="connsiteY4" fmla="*/ 15519 h 1382700"/>
              <a:gd name="connsiteX5" fmla="*/ 2514529 w 2564026"/>
              <a:gd name="connsiteY5" fmla="*/ 457578 h 1382700"/>
              <a:gd name="connsiteX6" fmla="*/ 2550752 w 2564026"/>
              <a:gd name="connsiteY6" fmla="*/ 592762 h 1382700"/>
              <a:gd name="connsiteX7" fmla="*/ 2135363 w 2564026"/>
              <a:gd name="connsiteY7" fmla="*/ 1312237 h 1382700"/>
              <a:gd name="connsiteX8" fmla="*/ 2123557 w 2564026"/>
              <a:gd name="connsiteY8" fmla="*/ 1325621 h 1382700"/>
              <a:gd name="connsiteX9" fmla="*/ 2104615 w 2564026"/>
              <a:gd name="connsiteY9" fmla="*/ 1353715 h 1382700"/>
              <a:gd name="connsiteX10" fmla="*/ 2034639 w 2564026"/>
              <a:gd name="connsiteY10" fmla="*/ 1382700 h 1382700"/>
              <a:gd name="connsiteX11" fmla="*/ 98961 w 2564026"/>
              <a:gd name="connsiteY11" fmla="*/ 1382700 h 1382700"/>
              <a:gd name="connsiteX12" fmla="*/ 0 w 2564026"/>
              <a:gd name="connsiteY12" fmla="*/ 1283739 h 1382700"/>
              <a:gd name="connsiteX13" fmla="*/ 0 w 2564026"/>
              <a:gd name="connsiteY13" fmla="*/ 929739 h 1382700"/>
              <a:gd name="connsiteX14" fmla="*/ 0 w 2564026"/>
              <a:gd name="connsiteY14" fmla="*/ 452961 h 1382700"/>
              <a:gd name="connsiteX15" fmla="*/ 0 w 2564026"/>
              <a:gd name="connsiteY15" fmla="*/ 98961 h 1382700"/>
              <a:gd name="connsiteX16" fmla="*/ 98961 w 2564026"/>
              <a:gd name="connsiteY16" fmla="*/ 0 h 1382700"/>
            </a:gdLst>
            <a:ahLst/>
            <a:cxnLst/>
            <a:rect l="l" t="t" r="r" b="b"/>
            <a:pathLst>
              <a:path w="2564026" h="1382700">
                <a:moveTo>
                  <a:pt x="98961" y="0"/>
                </a:moveTo>
                <a:lnTo>
                  <a:pt x="1668879" y="0"/>
                </a:lnTo>
                <a:lnTo>
                  <a:pt x="1690872" y="4440"/>
                </a:lnTo>
                <a:lnTo>
                  <a:pt x="1711613" y="2994"/>
                </a:lnTo>
                <a:cubicBezTo>
                  <a:pt x="1724370" y="4577"/>
                  <a:pt x="1737028" y="8687"/>
                  <a:pt x="1748861" y="15519"/>
                </a:cubicBezTo>
                <a:lnTo>
                  <a:pt x="2514529" y="457578"/>
                </a:lnTo>
                <a:cubicBezTo>
                  <a:pt x="2561862" y="484906"/>
                  <a:pt x="2578079" y="545429"/>
                  <a:pt x="2550752" y="592762"/>
                </a:cubicBezTo>
                <a:lnTo>
                  <a:pt x="2135363" y="1312237"/>
                </a:lnTo>
                <a:lnTo>
                  <a:pt x="2123557" y="1325621"/>
                </a:lnTo>
                <a:lnTo>
                  <a:pt x="2104615" y="1353715"/>
                </a:lnTo>
                <a:cubicBezTo>
                  <a:pt x="2086707" y="1371624"/>
                  <a:pt x="2061967" y="1382700"/>
                  <a:pt x="2034639" y="1382700"/>
                </a:cubicBezTo>
                <a:lnTo>
                  <a:pt x="98961" y="1382700"/>
                </a:lnTo>
                <a:cubicBezTo>
                  <a:pt x="44306" y="1382700"/>
                  <a:pt x="0" y="1338394"/>
                  <a:pt x="0" y="1283739"/>
                </a:cubicBezTo>
                <a:lnTo>
                  <a:pt x="0" y="929739"/>
                </a:lnTo>
                <a:lnTo>
                  <a:pt x="0" y="452961"/>
                </a:lnTo>
                <a:lnTo>
                  <a:pt x="0" y="98961"/>
                </a:lnTo>
                <a:cubicBezTo>
                  <a:pt x="0" y="44306"/>
                  <a:pt x="44306" y="0"/>
                  <a:pt x="98961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442319" y="5104554"/>
            <a:ext cx="6323981" cy="703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8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以客户为维度，计算每个客户的总消费金额、订单数量和平均浏览时间，分析客户购买行为与销售的关系，挖掘高价值客户群体，为精准营销提供数据支持。
示例代码片段：customer_behavior = df.groupBy("Customer ID", "Customer Name").agg(sum("Sales").alias("Total_Spend"), count("Order ID").alias("Order_Count"), avg("Browsing Time (min)").alias("Avg_Browsing_Time"))，明确客户行为数据的生成逻辑。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442323" y="4573141"/>
            <a:ext cx="6323977" cy="361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客户行为与销售趋势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18552" y="4721123"/>
            <a:ext cx="888561" cy="6847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0800000" flipH="1">
            <a:off x="269226" y="423393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0800000" flipH="1">
            <a:off x="269226" y="223658"/>
            <a:ext cx="146190" cy="600124"/>
          </a:xfrm>
          <a:custGeom>
            <a:avLst/>
            <a:gdLst>
              <a:gd name="connsiteX0" fmla="*/ 0 w 146190"/>
              <a:gd name="connsiteY0" fmla="*/ 181167 h 600124"/>
              <a:gd name="connsiteX1" fmla="*/ 1566 w 146190"/>
              <a:gd name="connsiteY1" fmla="*/ 181167 h 600124"/>
              <a:gd name="connsiteX2" fmla="*/ 145523 w 146190"/>
              <a:gd name="connsiteY2" fmla="*/ 76109 h 600124"/>
              <a:gd name="connsiteX3" fmla="*/ 146190 w 146190"/>
              <a:gd name="connsiteY3" fmla="*/ 75663 h 600124"/>
              <a:gd name="connsiteX4" fmla="*/ 146190 w 146190"/>
              <a:gd name="connsiteY4" fmla="*/ 0 h 600124"/>
              <a:gd name="connsiteX5" fmla="*/ 145523 w 146190"/>
              <a:gd name="connsiteY5" fmla="*/ 0 h 600124"/>
              <a:gd name="connsiteX6" fmla="*/ 957 w 146190"/>
              <a:gd name="connsiteY6" fmla="*/ 105502 h 600124"/>
              <a:gd name="connsiteX7" fmla="*/ 0 w 146190"/>
              <a:gd name="connsiteY7" fmla="*/ 105502 h 600124"/>
              <a:gd name="connsiteX8" fmla="*/ 0 w 146190"/>
              <a:gd name="connsiteY8" fmla="*/ 106200 h 600124"/>
              <a:gd name="connsiteX9" fmla="*/ 0 w 146190"/>
              <a:gd name="connsiteY9" fmla="*/ 600124 h 600124"/>
              <a:gd name="connsiteX10" fmla="*/ 1566 w 146190"/>
              <a:gd name="connsiteY10" fmla="*/ 600124 h 600124"/>
              <a:gd name="connsiteX11" fmla="*/ 145523 w 146190"/>
              <a:gd name="connsiteY11" fmla="*/ 495066 h 600124"/>
              <a:gd name="connsiteX12" fmla="*/ 146190 w 146190"/>
              <a:gd name="connsiteY12" fmla="*/ 494621 h 600124"/>
              <a:gd name="connsiteX13" fmla="*/ 146190 w 146190"/>
              <a:gd name="connsiteY13" fmla="*/ 419877 h 600124"/>
              <a:gd name="connsiteX14" fmla="*/ 146190 w 146190"/>
              <a:gd name="connsiteY14" fmla="*/ 418957 h 600124"/>
              <a:gd name="connsiteX15" fmla="*/ 146190 w 146190"/>
              <a:gd name="connsiteY15" fmla="*/ 351508 h 600124"/>
              <a:gd name="connsiteX16" fmla="*/ 146190 w 146190"/>
              <a:gd name="connsiteY16" fmla="*/ 344214 h 600124"/>
              <a:gd name="connsiteX17" fmla="*/ 146190 w 146190"/>
              <a:gd name="connsiteY17" fmla="*/ 294886 h 600124"/>
              <a:gd name="connsiteX18" fmla="*/ 146190 w 146190"/>
              <a:gd name="connsiteY18" fmla="*/ 275845 h 600124"/>
              <a:gd name="connsiteX19" fmla="*/ 146190 w 146190"/>
              <a:gd name="connsiteY19" fmla="*/ 275398 h 600124"/>
              <a:gd name="connsiteX20" fmla="*/ 146190 w 146190"/>
              <a:gd name="connsiteY20" fmla="*/ 220142 h 600124"/>
              <a:gd name="connsiteX21" fmla="*/ 146190 w 146190"/>
              <a:gd name="connsiteY21" fmla="*/ 219222 h 600124"/>
              <a:gd name="connsiteX22" fmla="*/ 146190 w 146190"/>
              <a:gd name="connsiteY22" fmla="*/ 199735 h 600124"/>
              <a:gd name="connsiteX23" fmla="*/ 146190 w 146190"/>
              <a:gd name="connsiteY23" fmla="*/ 151773 h 600124"/>
              <a:gd name="connsiteX24" fmla="*/ 146190 w 146190"/>
              <a:gd name="connsiteY24" fmla="*/ 144479 h 600124"/>
              <a:gd name="connsiteX25" fmla="*/ 146190 w 146190"/>
              <a:gd name="connsiteY25" fmla="*/ 76110 h 600124"/>
              <a:gd name="connsiteX26" fmla="*/ 145523 w 146190"/>
              <a:gd name="connsiteY26" fmla="*/ 76110 h 600124"/>
              <a:gd name="connsiteX27" fmla="*/ 957 w 146190"/>
              <a:gd name="connsiteY27" fmla="*/ 181612 h 600124"/>
              <a:gd name="connsiteX28" fmla="*/ 0 w 146190"/>
              <a:gd name="connsiteY28" fmla="*/ 181612 h 600124"/>
              <a:gd name="connsiteX29" fmla="*/ 0 w 146190"/>
              <a:gd name="connsiteY29" fmla="*/ 182310 h 600124"/>
              <a:gd name="connsiteX30" fmla="*/ 0 w 146190"/>
              <a:gd name="connsiteY30" fmla="*/ 249981 h 600124"/>
              <a:gd name="connsiteX31" fmla="*/ 0 w 146190"/>
              <a:gd name="connsiteY31" fmla="*/ 250679 h 600124"/>
              <a:gd name="connsiteX32" fmla="*/ 0 w 146190"/>
              <a:gd name="connsiteY32" fmla="*/ 257276 h 600124"/>
              <a:gd name="connsiteX33" fmla="*/ 0 w 146190"/>
              <a:gd name="connsiteY33" fmla="*/ 305237 h 600124"/>
              <a:gd name="connsiteX34" fmla="*/ 0 w 146190"/>
              <a:gd name="connsiteY34" fmla="*/ 305936 h 600124"/>
              <a:gd name="connsiteX35" fmla="*/ 0 w 146190"/>
              <a:gd name="connsiteY35" fmla="*/ 324724 h 600124"/>
              <a:gd name="connsiteX36" fmla="*/ 0 w 146190"/>
              <a:gd name="connsiteY36" fmla="*/ 325423 h 600124"/>
              <a:gd name="connsiteX37" fmla="*/ 0 w 146190"/>
              <a:gd name="connsiteY37" fmla="*/ 325646 h 600124"/>
              <a:gd name="connsiteX38" fmla="*/ 0 w 146190"/>
              <a:gd name="connsiteY38" fmla="*/ 380902 h 600124"/>
              <a:gd name="connsiteX39" fmla="*/ 0 w 146190"/>
              <a:gd name="connsiteY39" fmla="*/ 381347 h 600124"/>
              <a:gd name="connsiteX40" fmla="*/ 0 w 146190"/>
              <a:gd name="connsiteY40" fmla="*/ 382045 h 600124"/>
              <a:gd name="connsiteX41" fmla="*/ 0 w 146190"/>
              <a:gd name="connsiteY41" fmla="*/ 400389 h 600124"/>
              <a:gd name="connsiteX42" fmla="*/ 0 w 146190"/>
              <a:gd name="connsiteY42" fmla="*/ 449716 h 600124"/>
              <a:gd name="connsiteX43" fmla="*/ 0 w 146190"/>
              <a:gd name="connsiteY43" fmla="*/ 450414 h 600124"/>
              <a:gd name="connsiteX44" fmla="*/ 0 w 146190"/>
              <a:gd name="connsiteY44" fmla="*/ 457011 h 600124"/>
              <a:gd name="connsiteX45" fmla="*/ 0 w 146190"/>
              <a:gd name="connsiteY45" fmla="*/ 524459 h 600124"/>
              <a:gd name="connsiteX46" fmla="*/ 0 w 146190"/>
              <a:gd name="connsiteY46" fmla="*/ 525158 h 600124"/>
              <a:gd name="connsiteX47" fmla="*/ 0 w 146190"/>
              <a:gd name="connsiteY47" fmla="*/ 525381 h 600124"/>
            </a:gdLst>
            <a:ahLst/>
            <a:cxnLst/>
            <a:rect l="l" t="t" r="r" b="b"/>
            <a:pathLst>
              <a:path w="146190" h="600124">
                <a:moveTo>
                  <a:pt x="0" y="181167"/>
                </a:moveTo>
                <a:lnTo>
                  <a:pt x="1566" y="181167"/>
                </a:lnTo>
                <a:lnTo>
                  <a:pt x="145523" y="76109"/>
                </a:lnTo>
                <a:lnTo>
                  <a:pt x="146190" y="75663"/>
                </a:lnTo>
                <a:lnTo>
                  <a:pt x="146190" y="0"/>
                </a:lnTo>
                <a:lnTo>
                  <a:pt x="145523" y="0"/>
                </a:lnTo>
                <a:lnTo>
                  <a:pt x="957" y="105502"/>
                </a:lnTo>
                <a:lnTo>
                  <a:pt x="0" y="105502"/>
                </a:lnTo>
                <a:lnTo>
                  <a:pt x="0" y="106200"/>
                </a:lnTo>
                <a:close/>
                <a:moveTo>
                  <a:pt x="0" y="600124"/>
                </a:moveTo>
                <a:lnTo>
                  <a:pt x="1566" y="600124"/>
                </a:lnTo>
                <a:lnTo>
                  <a:pt x="145523" y="495066"/>
                </a:lnTo>
                <a:lnTo>
                  <a:pt x="146190" y="494621"/>
                </a:lnTo>
                <a:lnTo>
                  <a:pt x="146190" y="419877"/>
                </a:lnTo>
                <a:lnTo>
                  <a:pt x="146190" y="418957"/>
                </a:lnTo>
                <a:lnTo>
                  <a:pt x="146190" y="351508"/>
                </a:lnTo>
                <a:lnTo>
                  <a:pt x="146190" y="344214"/>
                </a:lnTo>
                <a:lnTo>
                  <a:pt x="146190" y="294886"/>
                </a:lnTo>
                <a:lnTo>
                  <a:pt x="146190" y="275845"/>
                </a:lnTo>
                <a:lnTo>
                  <a:pt x="146190" y="275398"/>
                </a:lnTo>
                <a:lnTo>
                  <a:pt x="146190" y="220142"/>
                </a:lnTo>
                <a:lnTo>
                  <a:pt x="146190" y="219222"/>
                </a:lnTo>
                <a:lnTo>
                  <a:pt x="146190" y="199735"/>
                </a:lnTo>
                <a:lnTo>
                  <a:pt x="146190" y="151773"/>
                </a:lnTo>
                <a:lnTo>
                  <a:pt x="146190" y="144479"/>
                </a:lnTo>
                <a:lnTo>
                  <a:pt x="146190" y="76110"/>
                </a:lnTo>
                <a:lnTo>
                  <a:pt x="145523" y="76110"/>
                </a:lnTo>
                <a:lnTo>
                  <a:pt x="957" y="181612"/>
                </a:lnTo>
                <a:lnTo>
                  <a:pt x="0" y="181612"/>
                </a:lnTo>
                <a:lnTo>
                  <a:pt x="0" y="182310"/>
                </a:lnTo>
                <a:lnTo>
                  <a:pt x="0" y="249981"/>
                </a:lnTo>
                <a:lnTo>
                  <a:pt x="0" y="250679"/>
                </a:lnTo>
                <a:lnTo>
                  <a:pt x="0" y="257276"/>
                </a:lnTo>
                <a:lnTo>
                  <a:pt x="0" y="305237"/>
                </a:lnTo>
                <a:lnTo>
                  <a:pt x="0" y="305936"/>
                </a:lnTo>
                <a:lnTo>
                  <a:pt x="0" y="324724"/>
                </a:lnTo>
                <a:lnTo>
                  <a:pt x="0" y="325423"/>
                </a:lnTo>
                <a:lnTo>
                  <a:pt x="0" y="325646"/>
                </a:lnTo>
                <a:lnTo>
                  <a:pt x="0" y="380902"/>
                </a:lnTo>
                <a:lnTo>
                  <a:pt x="0" y="381347"/>
                </a:lnTo>
                <a:lnTo>
                  <a:pt x="0" y="382045"/>
                </a:lnTo>
                <a:lnTo>
                  <a:pt x="0" y="400389"/>
                </a:lnTo>
                <a:lnTo>
                  <a:pt x="0" y="449716"/>
                </a:lnTo>
                <a:lnTo>
                  <a:pt x="0" y="450414"/>
                </a:lnTo>
                <a:lnTo>
                  <a:pt x="0" y="457011"/>
                </a:lnTo>
                <a:lnTo>
                  <a:pt x="0" y="524459"/>
                </a:lnTo>
                <a:lnTo>
                  <a:pt x="0" y="525158"/>
                </a:lnTo>
                <a:lnTo>
                  <a:pt x="0" y="52538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0800000" flipH="1">
            <a:off x="269226" y="223658"/>
            <a:ext cx="219882" cy="106200"/>
          </a:xfrm>
          <a:custGeom>
            <a:avLst/>
            <a:gdLst>
              <a:gd name="connsiteX0" fmla="*/ 0 w 366159"/>
              <a:gd name="connsiteY0" fmla="*/ 176851 h 176851"/>
              <a:gd name="connsiteX1" fmla="*/ 123825 w 366159"/>
              <a:gd name="connsiteY1" fmla="*/ 176851 h 176851"/>
              <a:gd name="connsiteX2" fmla="*/ 366159 w 366159"/>
              <a:gd name="connsiteY2" fmla="*/ 0 h 176851"/>
              <a:gd name="connsiteX3" fmla="*/ 242334 w 366159"/>
              <a:gd name="connsiteY3" fmla="*/ 0 h 176851"/>
            </a:gdLst>
            <a:ahLst/>
            <a:cxnLst/>
            <a:rect l="l" t="t" r="r" b="b"/>
            <a:pathLst>
              <a:path w="366159" h="176851">
                <a:moveTo>
                  <a:pt x="0" y="176851"/>
                </a:moveTo>
                <a:lnTo>
                  <a:pt x="123825" y="176851"/>
                </a:lnTo>
                <a:lnTo>
                  <a:pt x="366159" y="0"/>
                </a:lnTo>
                <a:lnTo>
                  <a:pt x="242334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 flipV="1">
            <a:off x="415416" y="329859"/>
            <a:ext cx="73692" cy="493701"/>
          </a:xfrm>
          <a:custGeom>
            <a:avLst/>
            <a:gdLst>
              <a:gd name="connsiteX0" fmla="*/ 73692 w 73692"/>
              <a:gd name="connsiteY0" fmla="*/ 493701 h 493701"/>
              <a:gd name="connsiteX1" fmla="*/ 0 w 73692"/>
              <a:gd name="connsiteY1" fmla="*/ 493701 h 493701"/>
              <a:gd name="connsiteX2" fmla="*/ 0 w 73692"/>
              <a:gd name="connsiteY2" fmla="*/ 293966 h 493701"/>
              <a:gd name="connsiteX3" fmla="*/ 0 w 73692"/>
              <a:gd name="connsiteY3" fmla="*/ 199735 h 493701"/>
              <a:gd name="connsiteX4" fmla="*/ 0 w 73692"/>
              <a:gd name="connsiteY4" fmla="*/ 0 h 493701"/>
              <a:gd name="connsiteX5" fmla="*/ 73692 w 73692"/>
              <a:gd name="connsiteY5" fmla="*/ 0 h 493701"/>
              <a:gd name="connsiteX6" fmla="*/ 73692 w 73692"/>
              <a:gd name="connsiteY6" fmla="*/ 199735 h 493701"/>
              <a:gd name="connsiteX7" fmla="*/ 73692 w 73692"/>
              <a:gd name="connsiteY7" fmla="*/ 293966 h 493701"/>
            </a:gdLst>
            <a:ahLst/>
            <a:cxnLst/>
            <a:rect l="l" t="t" r="r" b="b"/>
            <a:pathLst>
              <a:path w="73692" h="493701">
                <a:moveTo>
                  <a:pt x="73692" y="493701"/>
                </a:moveTo>
                <a:lnTo>
                  <a:pt x="0" y="493701"/>
                </a:lnTo>
                <a:lnTo>
                  <a:pt x="0" y="293966"/>
                </a:lnTo>
                <a:lnTo>
                  <a:pt x="0" y="199735"/>
                </a:lnTo>
                <a:lnTo>
                  <a:pt x="0" y="0"/>
                </a:lnTo>
                <a:lnTo>
                  <a:pt x="73692" y="0"/>
                </a:lnTo>
                <a:lnTo>
                  <a:pt x="73692" y="199735"/>
                </a:lnTo>
                <a:lnTo>
                  <a:pt x="73692" y="29396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10556" y="360216"/>
            <a:ext cx="1080905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多维度销售趋势分析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销售影响因素分析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3376_1*i*4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SLIDE_ID" val="custom20233376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376"/>
  <p:tag name="KSO_WM_SLIDE_LAYOUT" val="a_f"/>
  <p:tag name="KSO_WM_SLIDE_LAYOUT_CNT" val="1_1"/>
  <p:tag name="KSO_WM_SLIDE_TYPE" val="text"/>
  <p:tag name="KSO_WM_SLIDE_SUBTYPE" val="pureTxt"/>
  <p:tag name="KSO_WM_SLIDE_SIZE" val="959*427"/>
  <p:tag name="KSO_WM_SLIDE_POSITION" val="0*42"/>
</p:tagLst>
</file>

<file path=ppt/tags/tag1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3376_1*f*1"/>
  <p:tag name="KSO_WM_TEMPLATE_CATEGORY" val="custom"/>
  <p:tag name="KSO_WM_TEMPLATE_INDEX" val="20233376"/>
  <p:tag name="KSO_WM_UNIT_LAYERLEVEL" val="1"/>
  <p:tag name="KSO_WM_TAG_VERSION" val="3.0"/>
  <p:tag name="KSO_WM_UNIT_TEXT_FILL_FORE_SCHEMECOLOR_INDEX_BRIGHTNESS" val="0.35"/>
  <p:tag name="KSO_WM_DIAGRAM_VERSION" val="3"/>
  <p:tag name="KSO_WM_DIAGRAM_COLOR_TRICK" val="1"/>
  <p:tag name="KSO_WM_DIAGRAM_COLOR_TEXT_CAN_REMOVE" val="n"/>
  <p:tag name="KSO_WM_UNIT_LINE_FORE_SCHEMECOLOR_INDEX" val="-2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43.58094787597662,&quot;left&quot;:580.4,&quot;top&quot;:159.89999850295658,&quot;width&quot;:331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添加文本具体内容，简明扼要地阐述您的观点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&#10;"/>
  <p:tag name="KSO_WM_UNIT_TEXT_TYPE" val="1"/>
</p:tagLst>
</file>

<file path=ppt/tags/tag1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376_1*a*1"/>
  <p:tag name="KSO_WM_TEMPLATE_CATEGORY" val="custom"/>
  <p:tag name="KSO_WM_TEMPLATE_INDEX" val="20233376"/>
  <p:tag name="KSO_WM_UNIT_LAYERLEVEL" val="1"/>
  <p:tag name="KSO_WM_TAG_VERSION" val="3.0"/>
  <p:tag name="KSO_WM_BEAUTIFY_FLAG" val="#wm#"/>
  <p:tag name="KSO_WM_UNIT_PRESET_TEXT" val="单击此处添加标题"/>
  <p:tag name="KSO_WM_UNIT_TEXT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3376_1*i*1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3376_1*i*2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3376_1*i*3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3376_1*i*4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SLIDE_ID" val="custom20233376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376"/>
  <p:tag name="KSO_WM_SLIDE_LAYOUT" val="a_f"/>
  <p:tag name="KSO_WM_SLIDE_LAYOUT_CNT" val="1_1"/>
  <p:tag name="KSO_WM_SLIDE_TYPE" val="text"/>
  <p:tag name="KSO_WM_SLIDE_SUBTYPE" val="pureTxt"/>
  <p:tag name="KSO_WM_SLIDE_SIZE" val="959*427"/>
  <p:tag name="KSO_WM_SLIDE_POSITION" val="0*42"/>
</p:tagLst>
</file>

<file path=ppt/tags/tag1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3376_1*f*1"/>
  <p:tag name="KSO_WM_TEMPLATE_CATEGORY" val="custom"/>
  <p:tag name="KSO_WM_TEMPLATE_INDEX" val="20233376"/>
  <p:tag name="KSO_WM_UNIT_LAYERLEVEL" val="1"/>
  <p:tag name="KSO_WM_TAG_VERSION" val="3.0"/>
  <p:tag name="KSO_WM_UNIT_TEXT_FILL_FORE_SCHEMECOLOR_INDEX_BRIGHTNESS" val="0.35"/>
  <p:tag name="KSO_WM_DIAGRAM_VERSION" val="3"/>
  <p:tag name="KSO_WM_DIAGRAM_COLOR_TRICK" val="1"/>
  <p:tag name="KSO_WM_DIAGRAM_COLOR_TEXT_CAN_REMOVE" val="n"/>
  <p:tag name="KSO_WM_UNIT_LINE_FORE_SCHEMECOLOR_INDEX" val="-2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43.58094787597662,&quot;left&quot;:580.4,&quot;top&quot;:159.89999850295658,&quot;width&quot;:331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添加文本具体内容，简明扼要地阐述您的观点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&#10;"/>
  <p:tag name="KSO_WM_UNIT_TEXT_TYPE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376_1*a*1"/>
  <p:tag name="KSO_WM_TEMPLATE_CATEGORY" val="custom"/>
  <p:tag name="KSO_WM_TEMPLATE_INDEX" val="20233376"/>
  <p:tag name="KSO_WM_UNIT_LAYERLEVEL" val="1"/>
  <p:tag name="KSO_WM_TAG_VERSION" val="3.0"/>
  <p:tag name="KSO_WM_BEAUTIFY_FLAG" val="#wm#"/>
  <p:tag name="KSO_WM_UNIT_PRESET_TEXT" val="单击此处添加标题"/>
  <p:tag name="KSO_WM_UNIT_TEXT_TYPE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3376_1*i*1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3376_1*i*2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3376_1*i*3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3376_1*i*4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25.xml><?xml version="1.0" encoding="utf-8"?>
<p:tagLst xmlns:p="http://schemas.openxmlformats.org/presentationml/2006/main">
  <p:tag name="KSO_WM_SLIDE_ID" val="custom20233376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376"/>
  <p:tag name="KSO_WM_SLIDE_LAYOUT" val="a_f"/>
  <p:tag name="KSO_WM_SLIDE_LAYOUT_CNT" val="1_1"/>
  <p:tag name="KSO_WM_SLIDE_TYPE" val="text"/>
  <p:tag name="KSO_WM_SLIDE_SUBTYPE" val="pureTxt"/>
  <p:tag name="KSO_WM_SLIDE_SIZE" val="959*427"/>
  <p:tag name="KSO_WM_SLIDE_POSITION" val="0*42"/>
</p:tagLst>
</file>

<file path=ppt/tags/tag2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3376_1*f*1"/>
  <p:tag name="KSO_WM_TEMPLATE_CATEGORY" val="custom"/>
  <p:tag name="KSO_WM_TEMPLATE_INDEX" val="20233376"/>
  <p:tag name="KSO_WM_UNIT_LAYERLEVEL" val="1"/>
  <p:tag name="KSO_WM_TAG_VERSION" val="3.0"/>
  <p:tag name="KSO_WM_UNIT_TEXT_FILL_FORE_SCHEMECOLOR_INDEX_BRIGHTNESS" val="0.35"/>
  <p:tag name="KSO_WM_DIAGRAM_VERSION" val="3"/>
  <p:tag name="KSO_WM_DIAGRAM_COLOR_TRICK" val="1"/>
  <p:tag name="KSO_WM_DIAGRAM_COLOR_TEXT_CAN_REMOVE" val="n"/>
  <p:tag name="KSO_WM_UNIT_LINE_FORE_SCHEMECOLOR_INDEX" val="-2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43.58094787597662,&quot;left&quot;:580.4,&quot;top&quot;:159.89999850295658,&quot;width&quot;:331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添加文本具体内容，简明扼要地阐述您的观点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&#10;"/>
  <p:tag name="KSO_WM_UNIT_TEXT_TYPE" val="1"/>
</p:tagLst>
</file>

<file path=ppt/tags/tag2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376_1*a*1"/>
  <p:tag name="KSO_WM_TEMPLATE_CATEGORY" val="custom"/>
  <p:tag name="KSO_WM_TEMPLATE_INDEX" val="20233376"/>
  <p:tag name="KSO_WM_UNIT_LAYERLEVEL" val="1"/>
  <p:tag name="KSO_WM_TAG_VERSION" val="3.0"/>
  <p:tag name="KSO_WM_BEAUTIFY_FLAG" val="#wm#"/>
  <p:tag name="KSO_WM_UNIT_PRESET_TEXT" val="单击此处添加标题"/>
  <p:tag name="KSO_WM_UNIT_TEXT_TYPE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3376_1*i*1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3376_1*i*2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3376_1*i*3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3376_1*i*4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SLIDE_ID" val="custom20233376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376"/>
  <p:tag name="KSO_WM_SLIDE_LAYOUT" val="a_f"/>
  <p:tag name="KSO_WM_SLIDE_LAYOUT_CNT" val="1_1"/>
  <p:tag name="KSO_WM_SLIDE_TYPE" val="text"/>
  <p:tag name="KSO_WM_SLIDE_SUBTYPE" val="pureTxt"/>
  <p:tag name="KSO_WM_SLIDE_SIZE" val="959*427"/>
  <p:tag name="KSO_WM_SLIDE_POSITION" val="0*42"/>
</p:tagLst>
</file>

<file path=ppt/tags/tag3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3376_1*f*1"/>
  <p:tag name="KSO_WM_TEMPLATE_CATEGORY" val="custom"/>
  <p:tag name="KSO_WM_TEMPLATE_INDEX" val="20233376"/>
  <p:tag name="KSO_WM_UNIT_LAYERLEVEL" val="1"/>
  <p:tag name="KSO_WM_TAG_VERSION" val="3.0"/>
  <p:tag name="KSO_WM_UNIT_TEXT_FILL_FORE_SCHEMECOLOR_INDEX_BRIGHTNESS" val="0.35"/>
  <p:tag name="KSO_WM_DIAGRAM_VERSION" val="3"/>
  <p:tag name="KSO_WM_DIAGRAM_COLOR_TRICK" val="1"/>
  <p:tag name="KSO_WM_DIAGRAM_COLOR_TEXT_CAN_REMOVE" val="n"/>
  <p:tag name="KSO_WM_UNIT_LINE_FORE_SCHEMECOLOR_INDEX" val="-2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43.58094787597662,&quot;left&quot;:580.4,&quot;top&quot;:159.89999850295658,&quot;width&quot;:331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添加文本具体内容，简明扼要地阐述您的观点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&#10;"/>
  <p:tag name="KSO_WM_UNIT_TEXT_TYPE" val="1"/>
</p:tagLst>
</file>

<file path=ppt/tags/tag3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376_1*a*1"/>
  <p:tag name="KSO_WM_TEMPLATE_CATEGORY" val="custom"/>
  <p:tag name="KSO_WM_TEMPLATE_INDEX" val="20233376"/>
  <p:tag name="KSO_WM_UNIT_LAYERLEVEL" val="1"/>
  <p:tag name="KSO_WM_TAG_VERSION" val="3.0"/>
  <p:tag name="KSO_WM_BEAUTIFY_FLAG" val="#wm#"/>
  <p:tag name="KSO_WM_UNIT_PRESET_TEXT" val="单击此处添加标题"/>
  <p:tag name="KSO_WM_UNIT_TEXT_TYPE" val="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3376_1*i*1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3376_1*i*2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3376_1*i*3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3376_1*i*4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SLIDE_ID" val="custom20233376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376"/>
  <p:tag name="KSO_WM_SLIDE_LAYOUT" val="a_f"/>
  <p:tag name="KSO_WM_SLIDE_LAYOUT_CNT" val="1_1"/>
  <p:tag name="KSO_WM_SLIDE_TYPE" val="text"/>
  <p:tag name="KSO_WM_SLIDE_SUBTYPE" val="pureTxt"/>
  <p:tag name="KSO_WM_SLIDE_SIZE" val="959*427"/>
  <p:tag name="KSO_WM_SLIDE_POSITION" val="0*42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3376_1*f*1"/>
  <p:tag name="KSO_WM_TEMPLATE_CATEGORY" val="custom"/>
  <p:tag name="KSO_WM_TEMPLATE_INDEX" val="20233376"/>
  <p:tag name="KSO_WM_UNIT_LAYERLEVEL" val="1"/>
  <p:tag name="KSO_WM_TAG_VERSION" val="3.0"/>
  <p:tag name="KSO_WM_UNIT_TEXT_FILL_FORE_SCHEMECOLOR_INDEX_BRIGHTNESS" val="0.35"/>
  <p:tag name="KSO_WM_DIAGRAM_VERSION" val="3"/>
  <p:tag name="KSO_WM_DIAGRAM_COLOR_TRICK" val="1"/>
  <p:tag name="KSO_WM_DIAGRAM_COLOR_TEXT_CAN_REMOVE" val="n"/>
  <p:tag name="KSO_WM_UNIT_LINE_FORE_SCHEMECOLOR_INDEX" val="-2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43.58094787597662,&quot;left&quot;:580.4,&quot;top&quot;:159.89999850295658,&quot;width&quot;:331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添加文本具体内容，简明扼要地阐述您的观点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&#10;"/>
  <p:tag name="KSO_WM_UNIT_TEXT_TYPE" val="1"/>
</p:tagLst>
</file>

<file path=ppt/tags/tag4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376_1*a*1"/>
  <p:tag name="KSO_WM_TEMPLATE_CATEGORY" val="custom"/>
  <p:tag name="KSO_WM_TEMPLATE_INDEX" val="20233376"/>
  <p:tag name="KSO_WM_UNIT_LAYERLEVEL" val="1"/>
  <p:tag name="KSO_WM_TAG_VERSION" val="3.0"/>
  <p:tag name="KSO_WM_BEAUTIFY_FLAG" val="#wm#"/>
  <p:tag name="KSO_WM_UNIT_PRESET_TEXT" val="单击此处添加标题"/>
  <p:tag name="KSO_WM_UNIT_TEXT_TYPE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3376_1*i*1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3376_1*i*2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3376_1*i*3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3376_1*i*4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SLIDE_ID" val="custom20233376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376"/>
  <p:tag name="KSO_WM_SLIDE_LAYOUT" val="a_f"/>
  <p:tag name="KSO_WM_SLIDE_LAYOUT_CNT" val="1_1"/>
  <p:tag name="KSO_WM_SLIDE_TYPE" val="text"/>
  <p:tag name="KSO_WM_SLIDE_SUBTYPE" val="pureTxt"/>
  <p:tag name="KSO_WM_SLIDE_SIZE" val="959*427"/>
  <p:tag name="KSO_WM_SLIDE_POSITION" val="0*42"/>
</p:tagLst>
</file>

<file path=ppt/tags/tag4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3376_1*f*1"/>
  <p:tag name="KSO_WM_TEMPLATE_CATEGORY" val="custom"/>
  <p:tag name="KSO_WM_TEMPLATE_INDEX" val="20233376"/>
  <p:tag name="KSO_WM_UNIT_LAYERLEVEL" val="1"/>
  <p:tag name="KSO_WM_TAG_VERSION" val="3.0"/>
  <p:tag name="KSO_WM_UNIT_TEXT_FILL_FORE_SCHEMECOLOR_INDEX_BRIGHTNESS" val="0.35"/>
  <p:tag name="KSO_WM_DIAGRAM_VERSION" val="3"/>
  <p:tag name="KSO_WM_DIAGRAM_COLOR_TRICK" val="1"/>
  <p:tag name="KSO_WM_DIAGRAM_COLOR_TEXT_CAN_REMOVE" val="n"/>
  <p:tag name="KSO_WM_UNIT_LINE_FORE_SCHEMECOLOR_INDEX" val="-2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43.58094787597662,&quot;left&quot;:580.4,&quot;top&quot;:159.89999850295658,&quot;width&quot;:331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添加文本具体内容，简明扼要地阐述您的观点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&#10;"/>
  <p:tag name="KSO_WM_UNIT_TEXT_TYPE" val="1"/>
</p:tagLst>
</file>

<file path=ppt/tags/tag4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376_1*a*1"/>
  <p:tag name="KSO_WM_TEMPLATE_CATEGORY" val="custom"/>
  <p:tag name="KSO_WM_TEMPLATE_INDEX" val="20233376"/>
  <p:tag name="KSO_WM_UNIT_LAYERLEVEL" val="1"/>
  <p:tag name="KSO_WM_TAG_VERSION" val="3.0"/>
  <p:tag name="KSO_WM_BEAUTIFY_FLAG" val="#wm#"/>
  <p:tag name="KSO_WM_UNIT_PRESET_TEXT" val="单击此处添加标题"/>
  <p:tag name="KSO_WM_UNIT_TEXT_TYPE" val="1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3376_1*i*1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3376_1*f*1"/>
  <p:tag name="KSO_WM_TEMPLATE_CATEGORY" val="custom"/>
  <p:tag name="KSO_WM_TEMPLATE_INDEX" val="20233376"/>
  <p:tag name="KSO_WM_UNIT_LAYERLEVEL" val="1"/>
  <p:tag name="KSO_WM_TAG_VERSION" val="3.0"/>
  <p:tag name="KSO_WM_UNIT_TEXT_FILL_FORE_SCHEMECOLOR_INDEX_BRIGHTNESS" val="0.35"/>
  <p:tag name="KSO_WM_DIAGRAM_VERSION" val="3"/>
  <p:tag name="KSO_WM_DIAGRAM_COLOR_TRICK" val="1"/>
  <p:tag name="KSO_WM_DIAGRAM_COLOR_TEXT_CAN_REMOVE" val="n"/>
  <p:tag name="KSO_WM_UNIT_LINE_FORE_SCHEMECOLOR_INDEX" val="-2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43.58094787597662,&quot;left&quot;:580.4,&quot;top&quot;:159.89999850295658,&quot;width&quot;:331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添加文本具体内容，简明扼要地阐述您的观点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&#10;"/>
  <p:tag name="KSO_WM_UNIT_TEXT_TYPE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3376_1*i*2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3376_1*i*3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3376_1*i*4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SLIDE_ID" val="custom20233376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376"/>
  <p:tag name="KSO_WM_SLIDE_LAYOUT" val="a_f"/>
  <p:tag name="KSO_WM_SLIDE_LAYOUT_CNT" val="1_1"/>
  <p:tag name="KSO_WM_SLIDE_TYPE" val="text"/>
  <p:tag name="KSO_WM_SLIDE_SUBTYPE" val="pureTxt"/>
  <p:tag name="KSO_WM_SLIDE_SIZE" val="959*427"/>
  <p:tag name="KSO_WM_SLIDE_POSITION" val="0*42"/>
</p:tagLst>
</file>

<file path=ppt/tags/tag5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3376_1*f*1"/>
  <p:tag name="KSO_WM_TEMPLATE_CATEGORY" val="custom"/>
  <p:tag name="KSO_WM_TEMPLATE_INDEX" val="20233376"/>
  <p:tag name="KSO_WM_UNIT_LAYERLEVEL" val="1"/>
  <p:tag name="KSO_WM_TAG_VERSION" val="3.0"/>
  <p:tag name="KSO_WM_UNIT_TEXT_FILL_FORE_SCHEMECOLOR_INDEX_BRIGHTNESS" val="0.35"/>
  <p:tag name="KSO_WM_DIAGRAM_VERSION" val="3"/>
  <p:tag name="KSO_WM_DIAGRAM_COLOR_TRICK" val="1"/>
  <p:tag name="KSO_WM_DIAGRAM_COLOR_TEXT_CAN_REMOVE" val="n"/>
  <p:tag name="KSO_WM_UNIT_LINE_FORE_SCHEMECOLOR_INDEX" val="-2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43.58094787597662,&quot;left&quot;:580.4,&quot;top&quot;:159.89999850295658,&quot;width&quot;:331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添加文本具体内容，简明扼要地阐述您的观点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&#10;"/>
  <p:tag name="KSO_WM_UNIT_TEXT_TYPE" val="1"/>
</p:tagLst>
</file>

<file path=ppt/tags/tag5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376_1*a*1"/>
  <p:tag name="KSO_WM_TEMPLATE_CATEGORY" val="custom"/>
  <p:tag name="KSO_WM_TEMPLATE_INDEX" val="20233376"/>
  <p:tag name="KSO_WM_UNIT_LAYERLEVEL" val="1"/>
  <p:tag name="KSO_WM_TAG_VERSION" val="3.0"/>
  <p:tag name="KSO_WM_BEAUTIFY_FLAG" val="#wm#"/>
  <p:tag name="KSO_WM_UNIT_PRESET_TEXT" val="单击此处添加标题"/>
  <p:tag name="KSO_WM_UNIT_TEXT_TYPE" val="1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3376_1*i*1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3376_1*i*2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3376_1*i*3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3376_1*i*4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376_1*a*1"/>
  <p:tag name="KSO_WM_TEMPLATE_CATEGORY" val="custom"/>
  <p:tag name="KSO_WM_TEMPLATE_INDEX" val="20233376"/>
  <p:tag name="KSO_WM_UNIT_LAYERLEVEL" val="1"/>
  <p:tag name="KSO_WM_TAG_VERSION" val="3.0"/>
  <p:tag name="KSO_WM_BEAUTIFY_FLAG" val="#wm#"/>
  <p:tag name="KSO_WM_UNIT_PRESET_TEXT" val="单击此处添加标题"/>
  <p:tag name="KSO_WM_UNIT_TEXT_TYPE" val="1"/>
</p:tagLst>
</file>

<file path=ppt/tags/tag60.xml><?xml version="1.0" encoding="utf-8"?>
<p:tagLst xmlns:p="http://schemas.openxmlformats.org/presentationml/2006/main">
  <p:tag name="KSO_WM_SLIDE_ID" val="custom20233376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376"/>
  <p:tag name="KSO_WM_SLIDE_LAYOUT" val="a_f"/>
  <p:tag name="KSO_WM_SLIDE_LAYOUT_CNT" val="1_1"/>
  <p:tag name="KSO_WM_SLIDE_TYPE" val="text"/>
  <p:tag name="KSO_WM_SLIDE_SUBTYPE" val="pureTxt"/>
  <p:tag name="KSO_WM_SLIDE_SIZE" val="959*427"/>
  <p:tag name="KSO_WM_SLIDE_POSITION" val="0*42"/>
</p:tagLst>
</file>

<file path=ppt/tags/tag6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3376_1*f*1"/>
  <p:tag name="KSO_WM_TEMPLATE_CATEGORY" val="custom"/>
  <p:tag name="KSO_WM_TEMPLATE_INDEX" val="20233376"/>
  <p:tag name="KSO_WM_UNIT_LAYERLEVEL" val="1"/>
  <p:tag name="KSO_WM_TAG_VERSION" val="3.0"/>
  <p:tag name="KSO_WM_UNIT_TEXT_FILL_FORE_SCHEMECOLOR_INDEX_BRIGHTNESS" val="0.35"/>
  <p:tag name="KSO_WM_DIAGRAM_VERSION" val="3"/>
  <p:tag name="KSO_WM_DIAGRAM_COLOR_TRICK" val="1"/>
  <p:tag name="KSO_WM_DIAGRAM_COLOR_TEXT_CAN_REMOVE" val="n"/>
  <p:tag name="KSO_WM_UNIT_LINE_FORE_SCHEMECOLOR_INDEX" val="-2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43.58094787597662,&quot;left&quot;:580.4,&quot;top&quot;:159.89999850295658,&quot;width&quot;:331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PRESET_TEXT" val="单击此处添加文本具体内容，简明扼要地阐述您的观点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&#10;"/>
  <p:tag name="KSO_WM_UNIT_TEXT_TYPE" val="1"/>
</p:tagLst>
</file>

<file path=ppt/tags/tag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376_1*a*1"/>
  <p:tag name="KSO_WM_TEMPLATE_CATEGORY" val="custom"/>
  <p:tag name="KSO_WM_TEMPLATE_INDEX" val="20233376"/>
  <p:tag name="KSO_WM_UNIT_LAYERLEVEL" val="1"/>
  <p:tag name="KSO_WM_TAG_VERSION" val="3.0"/>
  <p:tag name="KSO_WM_BEAUTIFY_FLAG" val="#wm#"/>
  <p:tag name="KSO_WM_UNIT_PRESET_TEXT" val="单击此处添加标题"/>
  <p:tag name="KSO_WM_UNIT_TEXT_TYPE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3376_1*i*1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3376_1*i*2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3376_1*i*3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3376_1*i*4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SLIDE_ID" val="custom20233376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376"/>
  <p:tag name="KSO_WM_SLIDE_LAYOUT" val="a_f"/>
  <p:tag name="KSO_WM_SLIDE_LAYOUT_CNT" val="1_1"/>
  <p:tag name="KSO_WM_SLIDE_TYPE" val="text"/>
  <p:tag name="KSO_WM_SLIDE_SUBTYPE" val="pureTxt"/>
  <p:tag name="KSO_WM_SLIDE_SIZE" val="959*427"/>
  <p:tag name="KSO_WM_SLIDE_POSITION" val="0*4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3376_1*i*1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3376_1*i*2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3376_1*i*3"/>
  <p:tag name="KSO_WM_TEMPLATE_CATEGORY" val="custom"/>
  <p:tag name="KSO_WM_TEMPLATE_INDEX" val="20233376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1467F7"/>
      </a:accent1>
      <a:accent2>
        <a:srgbClr val="0FE6F1"/>
      </a:accent2>
      <a:accent3>
        <a:srgbClr val="1467F7"/>
      </a:accent3>
      <a:accent4>
        <a:srgbClr val="0FE6F1"/>
      </a:accent4>
      <a:accent5>
        <a:srgbClr val="1467F7"/>
      </a:accent5>
      <a:accent6>
        <a:srgbClr val="0FE6F1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13041</Words>
  <Application>WPS 演示</Application>
  <PresentationFormat/>
  <Paragraphs>497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1" baseType="lpstr">
      <vt:lpstr>Arial</vt:lpstr>
      <vt:lpstr>宋体</vt:lpstr>
      <vt:lpstr>Wingdings</vt:lpstr>
      <vt:lpstr>Source Han Sans CN Bold</vt:lpstr>
      <vt:lpstr>OPPOSans R</vt:lpstr>
      <vt:lpstr>OPPOSans H</vt:lpstr>
      <vt:lpstr>Source Han Sans</vt:lpstr>
      <vt:lpstr>等线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商品销售排名代码</vt:lpstr>
      <vt:lpstr> </vt:lpstr>
      <vt:lpstr>销售趋势分析代码</vt:lpstr>
      <vt:lpstr> </vt:lpstr>
      <vt:lpstr> </vt:lpstr>
      <vt:lpstr> </vt:lpstr>
      <vt:lpstr> </vt:lpstr>
      <vt:lpstr> </vt:lpstr>
      <vt:lpstr> 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best</cp:lastModifiedBy>
  <cp:revision>3</cp:revision>
  <dcterms:created xsi:type="dcterms:W3CDTF">2025-04-22T15:49:00Z</dcterms:created>
  <dcterms:modified xsi:type="dcterms:W3CDTF">2025-04-23T01:55:19Z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54031638BF4645B892D7A9FF78F32BAA_13</vt:lpwstr>
  </property>
  <property fmtid="{D5CDD505-2E9C-101B-9397-08002B2CF9AE}" pid="3" name="KSOProductBuildVer">
    <vt:lpwstr>2052-12.1.0.20784</vt:lpwstr>
  </property>
</Properties>
</file>